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352" r:id="rId11"/>
    <p:sldId id="353" r:id="rId12"/>
    <p:sldId id="354" r:id="rId13"/>
    <p:sldId id="355" r:id="rId14"/>
    <p:sldId id="265" r:id="rId15"/>
    <p:sldId id="268" r:id="rId16"/>
    <p:sldId id="269" r:id="rId17"/>
    <p:sldId id="270" r:id="rId18"/>
    <p:sldId id="271" r:id="rId19"/>
    <p:sldId id="272" r:id="rId20"/>
    <p:sldId id="273" r:id="rId21"/>
    <p:sldId id="266" r:id="rId22"/>
    <p:sldId id="341" r:id="rId23"/>
    <p:sldId id="337" r:id="rId24"/>
    <p:sldId id="340" r:id="rId25"/>
    <p:sldId id="338" r:id="rId26"/>
    <p:sldId id="267" r:id="rId27"/>
    <p:sldId id="344" r:id="rId28"/>
    <p:sldId id="345" r:id="rId29"/>
    <p:sldId id="350" r:id="rId30"/>
    <p:sldId id="274" r:id="rId31"/>
    <p:sldId id="277" r:id="rId32"/>
    <p:sldId id="278" r:id="rId33"/>
    <p:sldId id="279" r:id="rId34"/>
    <p:sldId id="280" r:id="rId35"/>
    <p:sldId id="281" r:id="rId36"/>
    <p:sldId id="282" r:id="rId37"/>
    <p:sldId id="283" r:id="rId38"/>
    <p:sldId id="284" r:id="rId39"/>
    <p:sldId id="275" r:id="rId40"/>
    <p:sldId id="335" r:id="rId41"/>
    <p:sldId id="336" r:id="rId42"/>
    <p:sldId id="339" r:id="rId43"/>
    <p:sldId id="351" r:id="rId44"/>
    <p:sldId id="294" r:id="rId45"/>
    <p:sldId id="276"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50" autoAdjust="0"/>
  </p:normalViewPr>
  <p:slideViewPr>
    <p:cSldViewPr>
      <p:cViewPr varScale="1">
        <p:scale>
          <a:sx n="59" d="100"/>
          <a:sy n="59" d="100"/>
        </p:scale>
        <p:origin x="-16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BF3AB-E6AC-4557-9B75-CAD5A27105F5}" type="datetimeFigureOut">
              <a:rPr lang="es-ES" smtClean="0"/>
              <a:t>27/06/2017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14852-D502-4613-9982-4D9F2452A368}" type="slidenum">
              <a:rPr lang="es-ES" smtClean="0"/>
              <a:t>‹Nº›</a:t>
            </a:fld>
            <a:endParaRPr lang="es-ES"/>
          </a:p>
        </p:txBody>
      </p:sp>
    </p:spTree>
    <p:extLst>
      <p:ext uri="{BB962C8B-B14F-4D97-AF65-F5344CB8AC3E}">
        <p14:creationId xmlns:p14="http://schemas.microsoft.com/office/powerpoint/2010/main" val="159226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 proceso de crecimiento de un organismo y los cambios por los que atraviesa.</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6</a:t>
            </a:fld>
            <a:endParaRPr lang="es-ES"/>
          </a:p>
        </p:txBody>
      </p:sp>
    </p:spTree>
    <p:extLst>
      <p:ext uri="{BB962C8B-B14F-4D97-AF65-F5344CB8AC3E}">
        <p14:creationId xmlns:p14="http://schemas.microsoft.com/office/powerpoint/2010/main" val="27334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biología juega un papel decisivo en el desarrollo de los talentos, pero esto no justifica –en ningún caso- la falta de un trabajo disciplinado, serio, intenso y riguroso, con el nivel de reto intelectual, físico, artístico, etc., adecuado a la competencia personal. Los niños de alta capacidad no dejan de serlo cuando trabajan duro y realizan una práctica continuada. Más bien es la alta capacidad con la que esos niños nacen la que les hace trabajar duro. Su motivación e incluso su práctica extensiva son el resultado de su talento, y no la causa.</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30</a:t>
            </a:fld>
            <a:endParaRPr lang="es-ES"/>
          </a:p>
        </p:txBody>
      </p:sp>
    </p:spTree>
    <p:extLst>
      <p:ext uri="{BB962C8B-B14F-4D97-AF65-F5344CB8AC3E}">
        <p14:creationId xmlns:p14="http://schemas.microsoft.com/office/powerpoint/2010/main" val="1458860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Raramente los niños de alta capacidad destacan en todo el conjunto de dominios académicos. En general tienden a destacar de una forma más clara en un dominio específico a medida que avanzan en edad. Pueden, incluso, ser de alta capacidad en un área académica y tener problemas o dificultades de aprendizaje en otra.</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31</a:t>
            </a:fld>
            <a:endParaRPr lang="es-ES"/>
          </a:p>
        </p:txBody>
      </p:sp>
    </p:spTree>
    <p:extLst>
      <p:ext uri="{BB962C8B-B14F-4D97-AF65-F5344CB8AC3E}">
        <p14:creationId xmlns:p14="http://schemas.microsoft.com/office/powerpoint/2010/main" val="334839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Todo talento que no se cultiva se pierde. Y un sistema educativo y social que no se ocupa del desarrollo y promoción de los talentos intelectuales, y de otro tipo, simplemente produce un gran despilfarro.</a:t>
            </a:r>
          </a:p>
          <a:p>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32</a:t>
            </a:fld>
            <a:endParaRPr lang="es-ES"/>
          </a:p>
        </p:txBody>
      </p:sp>
    </p:spTree>
    <p:extLst>
      <p:ext uri="{BB962C8B-B14F-4D97-AF65-F5344CB8AC3E}">
        <p14:creationId xmlns:p14="http://schemas.microsoft.com/office/powerpoint/2010/main" val="255152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realidad no existe un “grupo de alta capacidad” como tal. Sería lo mismo que decir que hay un “grupo de personas altas”, incluyendo en él a todos los que miden más de unos determinados centímetros por encima de la media de un país. Parece claro que entre medir 1.80 m </a:t>
            </a:r>
            <a:r>
              <a:rPr lang="es-ES" dirty="0" err="1" smtClean="0"/>
              <a:t>ó</a:t>
            </a:r>
            <a:r>
              <a:rPr lang="es-ES" dirty="0" smtClean="0"/>
              <a:t> 2.15 m hay una ostensible diferencia.</a:t>
            </a:r>
            <a:br>
              <a:rPr lang="es-ES" dirty="0" smtClean="0"/>
            </a:br>
            <a:r>
              <a:rPr lang="es-ES" dirty="0" smtClean="0"/>
              <a:t/>
            </a:r>
            <a:br>
              <a:rPr lang="es-ES" dirty="0" smtClean="0"/>
            </a:br>
            <a:r>
              <a:rPr lang="es-ES" dirty="0" smtClean="0"/>
              <a:t>Lo mismo ocurre, otra vez análogamente, con las diferencias entre las personas de alta capacidad intelectual, artística, etc. La diversidad entre ellos es enorme, hasta el punto de que las diferencias pueden llegar a ser incluso mayores que entre los alumnos llamados “normales”.</a:t>
            </a:r>
          </a:p>
          <a:p>
            <a:endParaRPr lang="es-ES" dirty="0" smtClean="0"/>
          </a:p>
          <a:p>
            <a:r>
              <a:rPr lang="es-ES" dirty="0" smtClean="0"/>
              <a:t>Es fácil ser líder y popular si uno es buen deportista, por ejemplo, pero no lo es tanto si uno es competente en matemáticas, astronomía, literatura, historia del arte o música. Nuevamente deberíamos preguntarnos, ¿qué valores deseamos promover en la educación?</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33</a:t>
            </a:fld>
            <a:endParaRPr lang="es-ES"/>
          </a:p>
        </p:txBody>
      </p:sp>
    </p:spTree>
    <p:extLst>
      <p:ext uri="{BB962C8B-B14F-4D97-AF65-F5344CB8AC3E}">
        <p14:creationId xmlns:p14="http://schemas.microsoft.com/office/powerpoint/2010/main" val="364335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padres, aunque deben estar junto a los hijos estimulándolos, animándolos y empujándolos, no crean la alta capacidad. La alta capacidad, como potencial que es, no se crea a base de esfuerzo o exigencia paterna. Mas bien los padres lo que deben es ofrecer el apoyo necesario para que sus hijos alcancen su pleno desarrollo, favoreciendo un ambiente intelectual y culturalmente estimulante, donde el interés por la felicidad personal de los hijos, fin mismo de la educación, presida todas las relaciones familiares.</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34</a:t>
            </a:fld>
            <a:endParaRPr lang="es-ES"/>
          </a:p>
        </p:txBody>
      </p:sp>
    </p:spTree>
    <p:extLst>
      <p:ext uri="{BB962C8B-B14F-4D97-AF65-F5344CB8AC3E}">
        <p14:creationId xmlns:p14="http://schemas.microsoft.com/office/powerpoint/2010/main" val="334353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 posible que algunos niños de alta capacidad, incluso los prodigios no lleguen a ser eminentes en la etapa adulta, y que algunos adultos eminentes no sean prodigios. Esto no debe condicionar en modo alguno su educación. Al contrario, la acción educativa debe estar abierta a cubrir las necesidades de las personas independientemente de cuando se presenten, evitando a toda costa el etiquetado, estableciendo una especie de inexorable relación causa-efecto entre la etiqueta y el resultado esperable.</a:t>
            </a:r>
            <a:br>
              <a:rPr lang="es-ES" dirty="0" smtClean="0"/>
            </a:b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35</a:t>
            </a:fld>
            <a:endParaRPr lang="es-ES"/>
          </a:p>
        </p:txBody>
      </p:sp>
    </p:spTree>
    <p:extLst>
      <p:ext uri="{BB962C8B-B14F-4D97-AF65-F5344CB8AC3E}">
        <p14:creationId xmlns:p14="http://schemas.microsoft.com/office/powerpoint/2010/main" val="1753720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Una adecuada estimulación desde las primeras edades puede favorecer el desarrollo óptimo de los niños de alta capacidad, así como la consecución de todas sus potencialidades, la investigación muestra que en ambientes desfavorecidos también pueden encontrarse niños con talento, que necesitarán de programas adecuados una vez que hayan sido identificados. Vincular la alta capacidad con la clase social es intrínsecamente equivocado, retórico y poco riguroso. Y, sobre todo, falso. Es evidente que la alta capacidad puede surgir, y de hecho surge, en cualquier ambiente social, por marginal que pueda ser. Es cierto también que, la falta de oportunidades educativas, impide el posible desarrollo de muchas personas que no pueden acceder a unos servicios y programas educativos de calidad acordes a sus necesidades.</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36</a:t>
            </a:fld>
            <a:endParaRPr lang="es-ES"/>
          </a:p>
        </p:txBody>
      </p:sp>
    </p:spTree>
    <p:extLst>
      <p:ext uri="{BB962C8B-B14F-4D97-AF65-F5344CB8AC3E}">
        <p14:creationId xmlns:p14="http://schemas.microsoft.com/office/powerpoint/2010/main" val="289679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Todos los niños tienen capacidades y limitaciones, algunos niños tienen capacidades extremas en una o más áreas. La capacidad extrema crea unas necesidades educativas especiales, al igual que lo hacen el retraso o las dificultades de aprendizaje.</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37</a:t>
            </a:fld>
            <a:endParaRPr lang="es-ES"/>
          </a:p>
        </p:txBody>
      </p:sp>
    </p:spTree>
    <p:extLst>
      <p:ext uri="{BB962C8B-B14F-4D97-AF65-F5344CB8AC3E}">
        <p14:creationId xmlns:p14="http://schemas.microsoft.com/office/powerpoint/2010/main" val="2564285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Cada persona necesita desarrollarse al máximo de sus posibilidades, siempre teniendo en cuenta las características que lo definen como ser  único. No ofrecer esa oportunidad a las personas que sobresalen en un talento, sería lo mismo que negársela a aquellos que, por algún motivo, tienen dificultades o problemas de aprendizaje. El trabajar con ellos de modo distinto y con programas especiales no sólo no impide su desarrollo, sino que favorece que se desarrollen con arreglo a sus particulares necesidades, aunque estas no coincidan, que no lo harán, con su edad cronológica.</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38</a:t>
            </a:fld>
            <a:endParaRPr lang="es-ES"/>
          </a:p>
        </p:txBody>
      </p:sp>
    </p:spTree>
    <p:extLst>
      <p:ext uri="{BB962C8B-B14F-4D97-AF65-F5344CB8AC3E}">
        <p14:creationId xmlns:p14="http://schemas.microsoft.com/office/powerpoint/2010/main" val="3878046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Ofrecer a los alumnos de alta capacidad la oportunidad de alcanzar el nivel al que pueden llegar, mediante la forma que a ellos más les conviene, no es crear elitismo, es dar a cada uno lo que le corresponde, porque tan injusto es el trato desigual de los iguales, como el trato igual de los desiguales, como ya dejó claro Aristóteles hace algún tiempo.</a:t>
            </a:r>
            <a:br>
              <a:rPr lang="es-ES" dirty="0" smtClean="0"/>
            </a:br>
            <a:r>
              <a:rPr lang="es-ES" dirty="0" smtClean="0"/>
              <a:t/>
            </a:r>
            <a:br>
              <a:rPr lang="es-ES" dirty="0" smtClean="0"/>
            </a:br>
            <a:r>
              <a:rPr lang="es-ES" dirty="0" smtClean="0"/>
              <a:t>No conviene confundir elitismo con excelencia.</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39</a:t>
            </a:fld>
            <a:endParaRPr lang="es-ES"/>
          </a:p>
        </p:txBody>
      </p:sp>
    </p:spTree>
    <p:extLst>
      <p:ext uri="{BB962C8B-B14F-4D97-AF65-F5344CB8AC3E}">
        <p14:creationId xmlns:p14="http://schemas.microsoft.com/office/powerpoint/2010/main" val="271025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Foto=hipervínculo</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9</a:t>
            </a:fld>
            <a:endParaRPr lang="es-ES"/>
          </a:p>
        </p:txBody>
      </p:sp>
    </p:spTree>
    <p:extLst>
      <p:ext uri="{BB962C8B-B14F-4D97-AF65-F5344CB8AC3E}">
        <p14:creationId xmlns:p14="http://schemas.microsoft.com/office/powerpoint/2010/main" val="24111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principio de igualdad de oportunidades exige, precisamente, que a cada alumno se le de la ayuda que precise en función de sus propias características. Lo que atenta contra este principio es el tratamiento educativo indiferenciado, haciendo sinónimos igualdad de oportunidades e igualdad de resultados. De este modo lo que se promueve es el igualitarismo y se consolida la mediocridad.</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40</a:t>
            </a:fld>
            <a:endParaRPr lang="es-ES"/>
          </a:p>
        </p:txBody>
      </p:sp>
    </p:spTree>
    <p:extLst>
      <p:ext uri="{BB962C8B-B14F-4D97-AF65-F5344CB8AC3E}">
        <p14:creationId xmlns:p14="http://schemas.microsoft.com/office/powerpoint/2010/main" val="365381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l"/>
            <a:r>
              <a:rPr lang="es-ES" dirty="0" smtClean="0"/>
              <a:t>La educación de las personas de alta capacidad supone una mejora de la escuela en su conjunto, por lo que no sólo no debe esperarse a que otras necesidades estén cubiertas, cosa que nunca se logrará de modo satisfactorio, sino que la atención de este tipo de alumnos es prioritaria y no debe enfrentarse a otras necesidades. Lo que debe procurarse es un sistema educativo de calidad, y no es posible hablar de calidad sin individualización, sin respuestas diferenciadas para cada alumno. La atención a los alumnos de alta capacidad no es opcional en ningún sistema educativo. Es cierto que deben utilizarse los recursos disponibles para muchas necesidades, pero no lo es menos que la atención a la capacidad es ineludible en una sociedad moderna. Los países que no atienden a las personas de alta capacidad desperdician un gran capital social.</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41</a:t>
            </a:fld>
            <a:endParaRPr lang="es-ES"/>
          </a:p>
        </p:txBody>
      </p:sp>
    </p:spTree>
    <p:extLst>
      <p:ext uri="{BB962C8B-B14F-4D97-AF65-F5344CB8AC3E}">
        <p14:creationId xmlns:p14="http://schemas.microsoft.com/office/powerpoint/2010/main" val="2652908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43</a:t>
            </a:fld>
            <a:endParaRPr lang="es-ES"/>
          </a:p>
        </p:txBody>
      </p:sp>
    </p:spTree>
    <p:extLst>
      <p:ext uri="{BB962C8B-B14F-4D97-AF65-F5344CB8AC3E}">
        <p14:creationId xmlns:p14="http://schemas.microsoft.com/office/powerpoint/2010/main" val="211902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s-ES" dirty="0" smtClean="0"/>
              <a:t>A demanda: la escuela o la familia mediante la observación de alumnos que están claramente</a:t>
            </a:r>
            <a:r>
              <a:rPr lang="es-ES" baseline="0" dirty="0" smtClean="0"/>
              <a:t> más avanzados que sus iguales.</a:t>
            </a:r>
          </a:p>
          <a:p>
            <a:pPr marL="628650" lvl="1" indent="-171450">
              <a:buFontTx/>
              <a:buChar char="-"/>
            </a:pPr>
            <a:r>
              <a:rPr lang="es-ES" baseline="0" dirty="0" smtClean="0"/>
              <a:t>Falsos positivos y falsos negativos pueden ser muy numerosos al no contar con un protocolo de identificación unificado. Se acostumbra a iniciar de forma privada por las familias. Puede dejar de lado a otros alumnos que no tengan un perfil típico” de altas capacidades. </a:t>
            </a:r>
          </a:p>
          <a:p>
            <a:pPr marL="171450" indent="-171450">
              <a:buFontTx/>
              <a:buChar char="-"/>
            </a:pPr>
            <a:r>
              <a:rPr lang="es-ES" baseline="0" dirty="0" smtClean="0">
                <a:solidFill>
                  <a:schemeClr val="tx1"/>
                </a:solidFill>
              </a:rPr>
              <a:t>Proactiva: Encontrar el mayor número posible de alumnos con alto potencial:</a:t>
            </a:r>
          </a:p>
          <a:p>
            <a:pPr marL="628650" lvl="1" indent="-171450">
              <a:buFontTx/>
              <a:buChar char="-"/>
            </a:pPr>
            <a:r>
              <a:rPr lang="es-ES" baseline="0" dirty="0" smtClean="0">
                <a:solidFill>
                  <a:schemeClr val="tx1"/>
                </a:solidFill>
              </a:rPr>
              <a:t>Fases: - Filtraje: Seleccionar candidatos potenciales.</a:t>
            </a:r>
          </a:p>
          <a:p>
            <a:pPr marL="457200" lvl="1" indent="0">
              <a:buFontTx/>
              <a:buNone/>
            </a:pPr>
            <a:r>
              <a:rPr lang="es-ES" baseline="0" dirty="0" smtClean="0">
                <a:solidFill>
                  <a:schemeClr val="tx1"/>
                </a:solidFill>
              </a:rPr>
              <a:t>              - Identificación: </a:t>
            </a:r>
            <a:r>
              <a:rPr lang="es-ES" baseline="0" dirty="0" smtClean="0">
                <a:solidFill>
                  <a:schemeClr val="tx1"/>
                </a:solidFill>
              </a:rPr>
              <a:t>Confirmar </a:t>
            </a:r>
            <a:r>
              <a:rPr lang="es-ES" baseline="0" dirty="0" smtClean="0">
                <a:solidFill>
                  <a:schemeClr val="tx1"/>
                </a:solidFill>
              </a:rPr>
              <a:t>su capacidad</a:t>
            </a:r>
            <a:r>
              <a:rPr lang="es-ES" baseline="0" dirty="0" smtClean="0">
                <a:solidFill>
                  <a:schemeClr val="tx1"/>
                </a:solidFill>
              </a:rPr>
              <a:t>.(aquí se habla del diagnóstico que no es el tema de esta ponencia).</a:t>
            </a:r>
          </a:p>
          <a:p>
            <a:pPr marL="457200" lvl="1" indent="0">
              <a:buFontTx/>
              <a:buNone/>
            </a:pPr>
            <a:r>
              <a:rPr lang="es-ES" baseline="0" dirty="0" smtClean="0">
                <a:solidFill>
                  <a:schemeClr val="tx1"/>
                </a:solidFill>
              </a:rPr>
              <a:t>              - Selección de las medidas educativas más apropiadas en  cada caso.</a:t>
            </a:r>
          </a:p>
          <a:p>
            <a:pPr marL="457200" lvl="1" indent="0">
              <a:buFontTx/>
              <a:buNone/>
            </a:pPr>
            <a:endParaRPr lang="es-ES" baseline="0" dirty="0" smtClean="0">
              <a:solidFill>
                <a:schemeClr val="tx1"/>
              </a:solidFill>
            </a:endParaRPr>
          </a:p>
          <a:p>
            <a:pPr marL="457200" lvl="1" indent="0">
              <a:buFontTx/>
              <a:buNone/>
            </a:pPr>
            <a:endParaRPr lang="es-ES"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5F614852-D502-4613-9982-4D9F2452A368}" type="slidenum">
              <a:rPr lang="es-ES" smtClean="0"/>
              <a:t>10</a:t>
            </a:fld>
            <a:endParaRPr lang="es-ES"/>
          </a:p>
        </p:txBody>
      </p:sp>
    </p:spTree>
    <p:extLst>
      <p:ext uri="{BB962C8B-B14F-4D97-AF65-F5344CB8AC3E}">
        <p14:creationId xmlns:p14="http://schemas.microsoft.com/office/powerpoint/2010/main" val="125381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u="sng" dirty="0" smtClean="0"/>
              <a:t>Nominaciones de los compañeros (peer):</a:t>
            </a:r>
            <a:r>
              <a:rPr lang="es-ES" b="1" u="sng" baseline="0" dirty="0" smtClean="0"/>
              <a:t> </a:t>
            </a:r>
            <a:r>
              <a:rPr lang="es-ES" baseline="0" dirty="0" smtClean="0"/>
              <a:t>Se parte de la idea de que los compañeros de clase son buenos informadores a la hora de distinguir qué alumnos destacan en una serie de habilidades. Los compañeros interactúan en muchas y variadas situaciones grupales (aula, patio) en las que ni padres ni profesores están presentes. Este tipo de nominación se utiliza cuando se decide el tipo del programa educativo específico para un alumno con altas capacidades. Son buenos para identificar habilidades de liderazgo y socialización, pero no tanto para habilidades matemáticas y lingüísticas.(primeros cursos escolares)</a:t>
            </a:r>
          </a:p>
          <a:p>
            <a:r>
              <a:rPr lang="es-ES" b="1" u="sng" dirty="0" err="1" smtClean="0"/>
              <a:t>Autonominaciones</a:t>
            </a:r>
            <a:r>
              <a:rPr lang="es-ES" b="1" u="sng" dirty="0" smtClean="0"/>
              <a:t>.</a:t>
            </a:r>
            <a:r>
              <a:rPr lang="es-ES" b="1" u="sng" baseline="0" dirty="0" smtClean="0"/>
              <a:t> </a:t>
            </a:r>
            <a:r>
              <a:rPr lang="es-ES" b="0" u="none" baseline="0" dirty="0" smtClean="0"/>
              <a:t>Los niños con altas capacidades suelen ser una fuente importante de información aunque el conocimiento de sí mismo no es completo ni objetivo hasta la edad adolescente. (educación secundaria y superior).</a:t>
            </a:r>
          </a:p>
          <a:p>
            <a:r>
              <a:rPr lang="es-ES" b="0" u="none" baseline="0" dirty="0" smtClean="0"/>
              <a:t>	- </a:t>
            </a:r>
            <a:r>
              <a:rPr lang="es-ES" b="0" u="none" baseline="0" dirty="0" err="1" smtClean="0"/>
              <a:t>Autonominaciones</a:t>
            </a:r>
            <a:r>
              <a:rPr lang="es-ES" b="0" u="none" baseline="0" dirty="0" smtClean="0"/>
              <a:t>: Informaciones espontáneas o bien entrevistas personales.</a:t>
            </a:r>
          </a:p>
          <a:p>
            <a:r>
              <a:rPr lang="es-ES" b="0" u="none" baseline="0" dirty="0" smtClean="0"/>
              <a:t>	- Autovaloraciones: los alumnos valoran sus características personales en determinadas habilidades como la solución de problemas, la </a:t>
            </a:r>
          </a:p>
          <a:p>
            <a:r>
              <a:rPr lang="es-ES" b="0" u="none" baseline="0" dirty="0" smtClean="0"/>
              <a:t>	  capacidad inventiva o aspectos de la creatividad general.</a:t>
            </a:r>
          </a:p>
          <a:p>
            <a:r>
              <a:rPr lang="es-ES" b="0" u="none" baseline="0" dirty="0" smtClean="0"/>
              <a:t>	- Autobiografías: Vivencias éxitos  e intereses.</a:t>
            </a:r>
          </a:p>
          <a:p>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11</a:t>
            </a:fld>
            <a:endParaRPr lang="es-ES"/>
          </a:p>
        </p:txBody>
      </p:sp>
    </p:spTree>
    <p:extLst>
      <p:ext uri="{BB962C8B-B14F-4D97-AF65-F5344CB8AC3E}">
        <p14:creationId xmlns:p14="http://schemas.microsoft.com/office/powerpoint/2010/main" val="336363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Prezzi</a:t>
            </a:r>
            <a:r>
              <a:rPr lang="es-ES" dirty="0" smtClean="0"/>
              <a:t> en el cuestionario de Intereses.</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13</a:t>
            </a:fld>
            <a:endParaRPr lang="es-ES"/>
          </a:p>
        </p:txBody>
      </p:sp>
    </p:spTree>
    <p:extLst>
      <p:ext uri="{BB962C8B-B14F-4D97-AF65-F5344CB8AC3E}">
        <p14:creationId xmlns:p14="http://schemas.microsoft.com/office/powerpoint/2010/main" val="192472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Clicar la foto. Hipervínculo.</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20</a:t>
            </a:fld>
            <a:endParaRPr lang="es-ES"/>
          </a:p>
        </p:txBody>
      </p:sp>
    </p:spTree>
    <p:extLst>
      <p:ext uri="{BB962C8B-B14F-4D97-AF65-F5344CB8AC3E}">
        <p14:creationId xmlns:p14="http://schemas.microsoft.com/office/powerpoint/2010/main" val="132682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Diferencia entre superdotación reproductiva y productiva.</a:t>
            </a:r>
            <a:r>
              <a:rPr lang="es-ES" baseline="0" dirty="0" smtClean="0"/>
              <a:t> Ser muy bueno para tocar el piano –reproductiva- pero no ser creativo.</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27</a:t>
            </a:fld>
            <a:endParaRPr lang="es-ES"/>
          </a:p>
        </p:txBody>
      </p:sp>
    </p:spTree>
    <p:extLst>
      <p:ext uri="{BB962C8B-B14F-4D97-AF65-F5344CB8AC3E}">
        <p14:creationId xmlns:p14="http://schemas.microsoft.com/office/powerpoint/2010/main" val="37412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 Bono</a:t>
            </a:r>
            <a:r>
              <a:rPr lang="es-ES" baseline="0" dirty="0" smtClean="0"/>
              <a:t> insiste que el pensamiento lateral es un concepto más preciso que la creatividad aunque los utiliza indistintamente.</a:t>
            </a:r>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28</a:t>
            </a:fld>
            <a:endParaRPr lang="es-ES"/>
          </a:p>
        </p:txBody>
      </p:sp>
    </p:spTree>
    <p:extLst>
      <p:ext uri="{BB962C8B-B14F-4D97-AF65-F5344CB8AC3E}">
        <p14:creationId xmlns:p14="http://schemas.microsoft.com/office/powerpoint/2010/main" val="57696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s-ES" dirty="0" smtClean="0"/>
              <a:t>Pensamiento Lineal: Ocurre de manera secuencial, por lo que su característica</a:t>
            </a:r>
            <a:r>
              <a:rPr lang="es-ES" baseline="0" dirty="0" smtClean="0"/>
              <a:t> principal es el orden. Cada etapa debe justificarse y no es posible aceptar pasos equivocados. Sólo se utiliza información relevante. El patrón se basa en la corrección y el proceso es analítico. Las intromisiones aleatorias no tienen cabida.</a:t>
            </a:r>
          </a:p>
          <a:p>
            <a:pPr marL="171450" indent="-171450">
              <a:buFontTx/>
              <a:buChar char="-"/>
            </a:pPr>
            <a:endParaRPr lang="es-ES" baseline="0" dirty="0" smtClean="0"/>
          </a:p>
          <a:p>
            <a:pPr marL="0" indent="0">
              <a:buFontTx/>
              <a:buNone/>
            </a:pPr>
            <a:r>
              <a:rPr lang="es-ES" baseline="0" dirty="0" smtClean="0"/>
              <a:t>- Pensamiento lateral: Organiza la información disponible de manera no convencional. Se logra mediante un proceso deliberado y generador donde la información se combina de diferentes maneras, genera nuevas percepciones o modos de ver las situaciones, puede ocurrir a saltos, considerar ideas irrelevantes, es variado antes que correcto, permite explorar rutas a simple vista que no son obvias y facilita el uso de diferente tipo de información.</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5F614852-D502-4613-9982-4D9F2452A368}" type="slidenum">
              <a:rPr lang="es-ES" smtClean="0"/>
              <a:t>29</a:t>
            </a:fld>
            <a:endParaRPr lang="es-ES"/>
          </a:p>
        </p:txBody>
      </p:sp>
    </p:spTree>
    <p:extLst>
      <p:ext uri="{BB962C8B-B14F-4D97-AF65-F5344CB8AC3E}">
        <p14:creationId xmlns:p14="http://schemas.microsoft.com/office/powerpoint/2010/main" val="164963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768426-B157-4FC9-8CE0-FB05AB2C8751}" type="datetimeFigureOut">
              <a:rPr lang="es-ES" smtClean="0"/>
              <a:t>27/06/2017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89BD06-6495-404C-8AE7-3D6D8AB2A15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768426-B157-4FC9-8CE0-FB05AB2C8751}" type="datetimeFigureOut">
              <a:rPr lang="es-ES" smtClean="0"/>
              <a:t>27/06/2017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89BD06-6495-404C-8AE7-3D6D8AB2A15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6768426-B157-4FC9-8CE0-FB05AB2C8751}" type="datetimeFigureOut">
              <a:rPr lang="es-ES" smtClean="0"/>
              <a:t>27/06/2017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89BD06-6495-404C-8AE7-3D6D8AB2A150}" type="slidenum">
              <a:rPr lang="es-ES" smtClean="0"/>
              <a:t>‹Nº›</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768426-B157-4FC9-8CE0-FB05AB2C8751}" type="datetimeFigureOut">
              <a:rPr lang="es-ES" smtClean="0"/>
              <a:t>27/06/2017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89BD06-6495-404C-8AE7-3D6D8AB2A150}"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6768426-B157-4FC9-8CE0-FB05AB2C8751}" type="datetimeFigureOut">
              <a:rPr lang="es-ES" smtClean="0"/>
              <a:t>27/06/2017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89BD06-6495-404C-8AE7-3D6D8AB2A15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6768426-B157-4FC9-8CE0-FB05AB2C8751}" type="datetimeFigureOut">
              <a:rPr lang="es-ES" smtClean="0"/>
              <a:t>27/06/2017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89BD06-6495-404C-8AE7-3D6D8AB2A150}" type="slidenum">
              <a:rPr lang="es-ES" smtClean="0"/>
              <a:t>‹Nº›</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6768426-B157-4FC9-8CE0-FB05AB2C8751}" type="datetimeFigureOut">
              <a:rPr lang="es-ES" smtClean="0"/>
              <a:t>27/06/2017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089BD06-6495-404C-8AE7-3D6D8AB2A15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6768426-B157-4FC9-8CE0-FB05AB2C8751}" type="datetimeFigureOut">
              <a:rPr lang="es-ES" smtClean="0"/>
              <a:t>27/06/2017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089BD06-6495-404C-8AE7-3D6D8AB2A15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6768426-B157-4FC9-8CE0-FB05AB2C8751}" type="datetimeFigureOut">
              <a:rPr lang="es-ES" smtClean="0"/>
              <a:t>27/06/2017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089BD06-6495-404C-8AE7-3D6D8AB2A15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6768426-B157-4FC9-8CE0-FB05AB2C8751}" type="datetimeFigureOut">
              <a:rPr lang="es-ES" smtClean="0"/>
              <a:t>27/06/2017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89BD06-6495-404C-8AE7-3D6D8AB2A150}" type="slidenum">
              <a:rPr lang="es-ES" smtClean="0"/>
              <a:t>‹Nº›</a:t>
            </a:fld>
            <a:endParaRPr lang="es-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768426-B157-4FC9-8CE0-FB05AB2C8751}" type="datetimeFigureOut">
              <a:rPr lang="es-ES" smtClean="0"/>
              <a:t>27/06/2017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089BD06-6495-404C-8AE7-3D6D8AB2A150}" type="slidenum">
              <a:rPr lang="es-ES" smtClean="0"/>
              <a:t>‹Nº›</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6768426-B157-4FC9-8CE0-FB05AB2C8751}" type="datetimeFigureOut">
              <a:rPr lang="es-ES" smtClean="0"/>
              <a:t>27/06/2017</a:t>
            </a:fld>
            <a:endParaRPr lang="es-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089BD06-6495-404C-8AE7-3D6D8AB2A150}" type="slidenum">
              <a:rPr lang="es-ES" smtClean="0"/>
              <a:t>‹Nº›</a:t>
            </a:fld>
            <a:endParaRPr lang="es-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prezi.com/t8rqunyqgcxr/test-o-pruebas-de-interes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ODELO%20DE%20PAUTA%20DE%20AN&#193;LISIS%20DE%20OBSERVACI&#211;N%20EN%20EL%20RECREO..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detecci&#243;n%20altas%20capacidades%20de%209%20a%2014%20a&#241;os.pdf" TargetMode="External"/><Relationship Id="rId2" Type="http://schemas.openxmlformats.org/officeDocument/2006/relationships/hyperlink" Target="cuestionario%20detecci&#243;n%20altas%20capacidades%20de%205%20a%208%20a&#241;os.txt.docx"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DEC&#193;LOGO%20DE%20BUENAS%20PR&#192;CTTICAS%20PARA%20EL%20PROFESORADO.docx"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descargas.pntic.mec.es/cedec/atencion_diver/contenidos/altascapacidadesintelectuales/cmo_se_detecta.html"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prezi.com/g8ieiks7xqzr/como-se-detecta-la-superdotacion/?utm_campaign=share&amp;utm_medium=cop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Cómo detectar las altas capacidades en el aula.</a:t>
            </a:r>
            <a:endParaRPr lang="es-ES" dirty="0"/>
          </a:p>
        </p:txBody>
      </p:sp>
      <p:sp>
        <p:nvSpPr>
          <p:cNvPr id="3" name="2 Subtítulo"/>
          <p:cNvSpPr>
            <a:spLocks noGrp="1"/>
          </p:cNvSpPr>
          <p:nvPr>
            <p:ph type="subTitle" idx="1"/>
          </p:nvPr>
        </p:nvSpPr>
        <p:spPr>
          <a:xfrm>
            <a:off x="1371600" y="3556001"/>
            <a:ext cx="6400800" cy="521071"/>
          </a:xfrm>
        </p:spPr>
        <p:txBody>
          <a:bodyPr/>
          <a:lstStyle/>
          <a:p>
            <a:r>
              <a:rPr lang="es-ES" dirty="0" smtClean="0"/>
              <a:t>Huesca, 4 de julio de 2017</a:t>
            </a:r>
            <a:endParaRPr lang="es-ES" dirty="0"/>
          </a:p>
        </p:txBody>
      </p:sp>
      <p:sp>
        <p:nvSpPr>
          <p:cNvPr id="4" name="3 CuadroTexto"/>
          <p:cNvSpPr txBox="1"/>
          <p:nvPr/>
        </p:nvSpPr>
        <p:spPr>
          <a:xfrm>
            <a:off x="5220072" y="5557534"/>
            <a:ext cx="3312368" cy="369332"/>
          </a:xfrm>
          <a:prstGeom prst="rect">
            <a:avLst/>
          </a:prstGeom>
          <a:noFill/>
        </p:spPr>
        <p:txBody>
          <a:bodyPr wrap="square" rtlCol="0">
            <a:spAutoFit/>
          </a:bodyPr>
          <a:lstStyle/>
          <a:p>
            <a:pPr algn="r"/>
            <a:r>
              <a:rPr lang="es-ES" dirty="0" smtClean="0">
                <a:solidFill>
                  <a:schemeClr val="accent2">
                    <a:lumMod val="75000"/>
                  </a:schemeClr>
                </a:solidFill>
              </a:rPr>
              <a:t>Joan Torralba </a:t>
            </a:r>
            <a:r>
              <a:rPr lang="es-ES" dirty="0" err="1" smtClean="0">
                <a:solidFill>
                  <a:schemeClr val="accent2">
                    <a:lumMod val="75000"/>
                  </a:schemeClr>
                </a:solidFill>
              </a:rPr>
              <a:t>Garcia</a:t>
            </a:r>
            <a:r>
              <a:rPr lang="es-ES" dirty="0" smtClean="0"/>
              <a:t>.</a:t>
            </a:r>
            <a:endParaRPr lang="es-ES" dirty="0"/>
          </a:p>
        </p:txBody>
      </p:sp>
      <p:pic>
        <p:nvPicPr>
          <p:cNvPr id="3074" name="Picture 2" descr="Resultado de imagen de FOTOS DE NIÑOS Y NIÑAS ALTAS CAPACID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 y="3294561"/>
            <a:ext cx="2393758" cy="359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97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115616" y="1412776"/>
            <a:ext cx="7416824" cy="1473200"/>
          </a:xfrm>
        </p:spPr>
        <p:txBody>
          <a:bodyPr>
            <a:noAutofit/>
          </a:bodyPr>
          <a:lstStyle/>
          <a:p>
            <a:pPr algn="just"/>
            <a:r>
              <a:rPr lang="es-ES" sz="2800" dirty="0" smtClean="0">
                <a:solidFill>
                  <a:schemeClr val="tx1"/>
                </a:solidFill>
              </a:rPr>
              <a:t>La identificación: </a:t>
            </a:r>
          </a:p>
          <a:p>
            <a:pPr algn="just"/>
            <a:r>
              <a:rPr lang="es-ES" sz="2800" dirty="0" smtClean="0">
                <a:solidFill>
                  <a:schemeClr val="tx1"/>
                </a:solidFill>
              </a:rPr>
              <a:t>- A demanda</a:t>
            </a:r>
          </a:p>
          <a:p>
            <a:pPr algn="just"/>
            <a:r>
              <a:rPr lang="es-ES" sz="2800" dirty="0" smtClean="0">
                <a:solidFill>
                  <a:schemeClr val="tx1"/>
                </a:solidFill>
              </a:rPr>
              <a:t>- Global o proactiva.</a:t>
            </a:r>
            <a:endParaRPr lang="es-ES" sz="2800" dirty="0">
              <a:solidFill>
                <a:schemeClr val="tx1"/>
              </a:solidFill>
            </a:endParaRPr>
          </a:p>
        </p:txBody>
      </p:sp>
      <p:sp>
        <p:nvSpPr>
          <p:cNvPr id="4" name="3 CuadroTexto"/>
          <p:cNvSpPr txBox="1"/>
          <p:nvPr/>
        </p:nvSpPr>
        <p:spPr>
          <a:xfrm>
            <a:off x="2339752" y="5661248"/>
            <a:ext cx="6660232" cy="923330"/>
          </a:xfrm>
          <a:prstGeom prst="rect">
            <a:avLst/>
          </a:prstGeom>
          <a:noFill/>
        </p:spPr>
        <p:txBody>
          <a:bodyPr wrap="square" rtlCol="0">
            <a:spAutoFit/>
          </a:bodyPr>
          <a:lstStyle/>
          <a:p>
            <a:pPr algn="just"/>
            <a:r>
              <a:rPr lang="es-ES" dirty="0" smtClean="0">
                <a:solidFill>
                  <a:schemeClr val="accent4">
                    <a:lumMod val="75000"/>
                  </a:schemeClr>
                </a:solidFill>
              </a:rPr>
              <a:t>R. Rodríguez, G. </a:t>
            </a:r>
            <a:r>
              <a:rPr lang="es-ES" dirty="0" err="1" smtClean="0">
                <a:solidFill>
                  <a:schemeClr val="accent4">
                    <a:lumMod val="75000"/>
                  </a:schemeClr>
                </a:solidFill>
              </a:rPr>
              <a:t>Rabassa</a:t>
            </a:r>
            <a:r>
              <a:rPr lang="es-ES" dirty="0" smtClean="0">
                <a:solidFill>
                  <a:schemeClr val="accent4">
                    <a:lumMod val="75000"/>
                  </a:schemeClr>
                </a:solidFill>
              </a:rPr>
              <a:t>, R. Salas i A. Pardo: “Protocolo de identificación y evaluación del alumnado de altas capacidades intelectuales en centros escolares”. 2017. Santillana. </a:t>
            </a:r>
            <a:endParaRPr lang="es-ES" dirty="0">
              <a:solidFill>
                <a:schemeClr val="accent4">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45364"/>
            <a:ext cx="3453010" cy="482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344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971600" y="980728"/>
            <a:ext cx="7056784" cy="3960440"/>
          </a:xfrm>
        </p:spPr>
        <p:txBody>
          <a:bodyPr>
            <a:normAutofit/>
          </a:bodyPr>
          <a:lstStyle/>
          <a:p>
            <a:pPr marL="342900" indent="-342900" algn="just">
              <a:buFontTx/>
              <a:buChar char="-"/>
            </a:pPr>
            <a:r>
              <a:rPr lang="es-ES" sz="2400" dirty="0" smtClean="0">
                <a:solidFill>
                  <a:schemeClr val="tx1"/>
                </a:solidFill>
              </a:rPr>
              <a:t>Pruebas que se pueden utilizar en </a:t>
            </a:r>
            <a:r>
              <a:rPr lang="es-ES" sz="2400" b="1" dirty="0" smtClean="0">
                <a:solidFill>
                  <a:schemeClr val="tx1"/>
                </a:solidFill>
              </a:rPr>
              <a:t>la fase de filtraje o cribaje </a:t>
            </a:r>
            <a:r>
              <a:rPr lang="es-ES" sz="2400" dirty="0" smtClean="0">
                <a:solidFill>
                  <a:schemeClr val="tx1"/>
                </a:solidFill>
              </a:rPr>
              <a:t>(previa al diagnóstico):</a:t>
            </a:r>
          </a:p>
          <a:p>
            <a:pPr marL="342900" indent="-342900" algn="just">
              <a:buFontTx/>
              <a:buChar char="-"/>
            </a:pPr>
            <a:endParaRPr lang="es-ES" sz="2400" dirty="0" smtClean="0">
              <a:solidFill>
                <a:schemeClr val="tx1"/>
              </a:solidFill>
            </a:endParaRPr>
          </a:p>
          <a:p>
            <a:pPr marL="342900" indent="-342900" algn="just">
              <a:buFontTx/>
              <a:buChar char="-"/>
            </a:pPr>
            <a:r>
              <a:rPr lang="es-ES" sz="2400" dirty="0">
                <a:solidFill>
                  <a:schemeClr val="tx1"/>
                </a:solidFill>
              </a:rPr>
              <a:t>• Observaciones e informes de los profesores.</a:t>
            </a:r>
          </a:p>
          <a:p>
            <a:pPr marL="342900" indent="-342900" algn="l">
              <a:buFontTx/>
              <a:buChar char="-"/>
            </a:pPr>
            <a:r>
              <a:rPr lang="es-ES" sz="2400" dirty="0" smtClean="0">
                <a:solidFill>
                  <a:schemeClr val="tx1"/>
                </a:solidFill>
              </a:rPr>
              <a:t>• Información </a:t>
            </a:r>
            <a:r>
              <a:rPr lang="es-ES" sz="2400" dirty="0">
                <a:solidFill>
                  <a:schemeClr val="tx1"/>
                </a:solidFill>
              </a:rPr>
              <a:t>procedente de la familia (entrevistas o formularios de nominación, etc.).</a:t>
            </a:r>
          </a:p>
          <a:p>
            <a:pPr marL="342900" indent="-342900" algn="just">
              <a:buFontTx/>
              <a:buChar char="-"/>
            </a:pPr>
            <a:r>
              <a:rPr lang="es-ES" sz="2400" dirty="0">
                <a:solidFill>
                  <a:schemeClr val="tx1"/>
                </a:solidFill>
              </a:rPr>
              <a:t>• Nominaciones de los compañeros (peer).</a:t>
            </a:r>
          </a:p>
          <a:p>
            <a:pPr marL="342900" indent="-342900" algn="just">
              <a:buFontTx/>
              <a:buChar char="-"/>
            </a:pPr>
            <a:r>
              <a:rPr lang="es-ES" sz="2400" dirty="0">
                <a:solidFill>
                  <a:schemeClr val="tx1"/>
                </a:solidFill>
              </a:rPr>
              <a:t>• </a:t>
            </a:r>
            <a:r>
              <a:rPr lang="es-ES" sz="2400" dirty="0" err="1">
                <a:solidFill>
                  <a:schemeClr val="tx1"/>
                </a:solidFill>
              </a:rPr>
              <a:t>Autonominaciones</a:t>
            </a:r>
            <a:r>
              <a:rPr lang="es-ES" sz="2400" dirty="0">
                <a:solidFill>
                  <a:schemeClr val="tx1"/>
                </a:solidFill>
              </a:rPr>
              <a:t>.</a:t>
            </a:r>
          </a:p>
          <a:p>
            <a:pPr marL="342900" indent="-342900" algn="just">
              <a:buFontTx/>
              <a:buChar char="-"/>
            </a:pPr>
            <a:r>
              <a:rPr lang="es-ES" sz="2400" dirty="0">
                <a:solidFill>
                  <a:schemeClr val="tx1"/>
                </a:solidFill>
              </a:rPr>
              <a:t>• Rendimiento académico</a:t>
            </a:r>
            <a:r>
              <a:rPr lang="es-ES" sz="2400" dirty="0" smtClean="0">
                <a:solidFill>
                  <a:schemeClr val="tx1"/>
                </a:solidFill>
              </a:rPr>
              <a:t>.</a:t>
            </a:r>
            <a:endParaRPr lang="es-ES" sz="2400" dirty="0">
              <a:solidFill>
                <a:schemeClr val="tx1"/>
              </a:solidFill>
            </a:endParaRPr>
          </a:p>
        </p:txBody>
      </p:sp>
      <p:sp>
        <p:nvSpPr>
          <p:cNvPr id="4" name="3 CuadroTexto"/>
          <p:cNvSpPr txBox="1"/>
          <p:nvPr/>
        </p:nvSpPr>
        <p:spPr>
          <a:xfrm>
            <a:off x="2339752" y="5661248"/>
            <a:ext cx="6660232" cy="923330"/>
          </a:xfrm>
          <a:prstGeom prst="rect">
            <a:avLst/>
          </a:prstGeom>
          <a:noFill/>
        </p:spPr>
        <p:txBody>
          <a:bodyPr wrap="square" rtlCol="0">
            <a:spAutoFit/>
          </a:bodyPr>
          <a:lstStyle/>
          <a:p>
            <a:pPr algn="just"/>
            <a:r>
              <a:rPr lang="es-ES" dirty="0" smtClean="0">
                <a:solidFill>
                  <a:schemeClr val="accent4">
                    <a:lumMod val="75000"/>
                  </a:schemeClr>
                </a:solidFill>
              </a:rPr>
              <a:t>R. Rodríguez, G. </a:t>
            </a:r>
            <a:r>
              <a:rPr lang="es-ES" dirty="0" err="1" smtClean="0">
                <a:solidFill>
                  <a:schemeClr val="accent4">
                    <a:lumMod val="75000"/>
                  </a:schemeClr>
                </a:solidFill>
              </a:rPr>
              <a:t>Rabassa</a:t>
            </a:r>
            <a:r>
              <a:rPr lang="es-ES" dirty="0" smtClean="0">
                <a:solidFill>
                  <a:schemeClr val="accent4">
                    <a:lumMod val="75000"/>
                  </a:schemeClr>
                </a:solidFill>
              </a:rPr>
              <a:t>, R. Salas i A. Pardo: “Protocolo de identificación y evaluación del alumnado de altas capacidades intelectuales en centros escolares”. 2017. Santillana. </a:t>
            </a:r>
            <a:endParaRPr lang="es-ES" dirty="0">
              <a:solidFill>
                <a:schemeClr val="accent4">
                  <a:lumMod val="75000"/>
                </a:schemeClr>
              </a:solidFill>
            </a:endParaRPr>
          </a:p>
        </p:txBody>
      </p:sp>
    </p:spTree>
    <p:extLst>
      <p:ext uri="{BB962C8B-B14F-4D97-AF65-F5344CB8AC3E}">
        <p14:creationId xmlns:p14="http://schemas.microsoft.com/office/powerpoint/2010/main" val="1524875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331640" y="1412776"/>
            <a:ext cx="7272808" cy="4392488"/>
          </a:xfrm>
        </p:spPr>
        <p:txBody>
          <a:bodyPr>
            <a:normAutofit/>
          </a:bodyPr>
          <a:lstStyle/>
          <a:p>
            <a:pPr algn="l"/>
            <a:r>
              <a:rPr lang="es-ES" sz="2400" dirty="0">
                <a:solidFill>
                  <a:schemeClr val="tx1"/>
                </a:solidFill>
              </a:rPr>
              <a:t>• Datos biográficos.</a:t>
            </a:r>
          </a:p>
          <a:p>
            <a:pPr algn="l"/>
            <a:r>
              <a:rPr lang="es-ES" sz="2400" dirty="0">
                <a:solidFill>
                  <a:schemeClr val="tx1"/>
                </a:solidFill>
              </a:rPr>
              <a:t>• Inventarios de intereses</a:t>
            </a:r>
            <a:r>
              <a:rPr lang="es-ES" sz="2400" dirty="0" smtClean="0">
                <a:solidFill>
                  <a:schemeClr val="tx1"/>
                </a:solidFill>
              </a:rPr>
              <a:t>.(*)</a:t>
            </a:r>
            <a:endParaRPr lang="es-ES" sz="2400" dirty="0">
              <a:solidFill>
                <a:schemeClr val="tx1"/>
              </a:solidFill>
            </a:endParaRPr>
          </a:p>
          <a:p>
            <a:pPr algn="l"/>
            <a:r>
              <a:rPr lang="es-ES" sz="2400" dirty="0">
                <a:solidFill>
                  <a:schemeClr val="tx1"/>
                </a:solidFill>
              </a:rPr>
              <a:t>• Evaluación mediante técnicas de dosier</a:t>
            </a:r>
            <a:r>
              <a:rPr lang="es-ES" sz="2400" dirty="0" smtClean="0">
                <a:solidFill>
                  <a:schemeClr val="tx1"/>
                </a:solidFill>
              </a:rPr>
              <a:t>.(**)</a:t>
            </a:r>
            <a:endParaRPr lang="es-ES" sz="2400" dirty="0">
              <a:solidFill>
                <a:schemeClr val="tx1"/>
              </a:solidFill>
            </a:endParaRPr>
          </a:p>
          <a:p>
            <a:pPr algn="l"/>
            <a:r>
              <a:rPr lang="es-ES" sz="2400" dirty="0">
                <a:solidFill>
                  <a:schemeClr val="tx1"/>
                </a:solidFill>
              </a:rPr>
              <a:t>• Uso de puntuaciones en pruebas o test colectivos.</a:t>
            </a:r>
          </a:p>
          <a:p>
            <a:pPr algn="l"/>
            <a:r>
              <a:rPr lang="es-ES" sz="2400" dirty="0">
                <a:solidFill>
                  <a:schemeClr val="tx1"/>
                </a:solidFill>
              </a:rPr>
              <a:t>• Escalas conductuales (comportamiento en el aula).</a:t>
            </a:r>
          </a:p>
          <a:p>
            <a:pPr algn="l"/>
            <a:r>
              <a:rPr lang="es-ES" sz="2400" dirty="0">
                <a:solidFill>
                  <a:schemeClr val="tx1"/>
                </a:solidFill>
              </a:rPr>
              <a:t>• Muestras de escritura.</a:t>
            </a:r>
          </a:p>
          <a:p>
            <a:pPr algn="l"/>
            <a:r>
              <a:rPr lang="es-ES" sz="2400" dirty="0">
                <a:solidFill>
                  <a:schemeClr val="tx1"/>
                </a:solidFill>
              </a:rPr>
              <a:t>• Muestras de creatividad.</a:t>
            </a:r>
          </a:p>
          <a:p>
            <a:pPr algn="l"/>
            <a:r>
              <a:rPr lang="es-ES" sz="2400" dirty="0">
                <a:solidFill>
                  <a:schemeClr val="tx1"/>
                </a:solidFill>
              </a:rPr>
              <a:t>• Rendimiento, etc.</a:t>
            </a:r>
          </a:p>
          <a:p>
            <a:endParaRPr lang="es-ES" dirty="0"/>
          </a:p>
        </p:txBody>
      </p:sp>
      <p:sp>
        <p:nvSpPr>
          <p:cNvPr id="4" name="3 CuadroTexto"/>
          <p:cNvSpPr txBox="1"/>
          <p:nvPr/>
        </p:nvSpPr>
        <p:spPr>
          <a:xfrm>
            <a:off x="2339752" y="5661248"/>
            <a:ext cx="6660232" cy="923330"/>
          </a:xfrm>
          <a:prstGeom prst="rect">
            <a:avLst/>
          </a:prstGeom>
          <a:noFill/>
        </p:spPr>
        <p:txBody>
          <a:bodyPr wrap="square" rtlCol="0">
            <a:spAutoFit/>
          </a:bodyPr>
          <a:lstStyle/>
          <a:p>
            <a:pPr algn="just"/>
            <a:r>
              <a:rPr lang="es-ES" dirty="0" smtClean="0">
                <a:solidFill>
                  <a:schemeClr val="accent4">
                    <a:lumMod val="75000"/>
                  </a:schemeClr>
                </a:solidFill>
              </a:rPr>
              <a:t>R. Rodríguez, G. </a:t>
            </a:r>
            <a:r>
              <a:rPr lang="es-ES" dirty="0" err="1" smtClean="0">
                <a:solidFill>
                  <a:schemeClr val="accent4">
                    <a:lumMod val="75000"/>
                  </a:schemeClr>
                </a:solidFill>
              </a:rPr>
              <a:t>Rabassa</a:t>
            </a:r>
            <a:r>
              <a:rPr lang="es-ES" dirty="0" smtClean="0">
                <a:solidFill>
                  <a:schemeClr val="accent4">
                    <a:lumMod val="75000"/>
                  </a:schemeClr>
                </a:solidFill>
              </a:rPr>
              <a:t>, R. Salas i A. Pardo: “Protocolo de identificación y evaluación del alumnado de altas capacidades intelectuales en centros escolares”. 2017. Santillana. </a:t>
            </a:r>
            <a:endParaRPr lang="es-ES" dirty="0">
              <a:solidFill>
                <a:schemeClr val="accent4">
                  <a:lumMod val="75000"/>
                </a:schemeClr>
              </a:solidFill>
            </a:endParaRPr>
          </a:p>
        </p:txBody>
      </p:sp>
    </p:spTree>
    <p:extLst>
      <p:ext uri="{BB962C8B-B14F-4D97-AF65-F5344CB8AC3E}">
        <p14:creationId xmlns:p14="http://schemas.microsoft.com/office/powerpoint/2010/main" val="2919013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77" y="1152525"/>
            <a:ext cx="3127237" cy="191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53211" y="3212976"/>
            <a:ext cx="3585567" cy="369332"/>
          </a:xfrm>
          <a:prstGeom prst="rect">
            <a:avLst/>
          </a:prstGeom>
          <a:noFill/>
        </p:spPr>
        <p:txBody>
          <a:bodyPr wrap="square" rtlCol="0">
            <a:spAutoFit/>
          </a:bodyPr>
          <a:lstStyle/>
          <a:p>
            <a:r>
              <a:rPr lang="es-ES" dirty="0" smtClean="0"/>
              <a:t>Cuestionario de Intereses(*)</a:t>
            </a:r>
            <a:endParaRPr lang="es-ES"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103129"/>
            <a:ext cx="239077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4196363" y="5157192"/>
            <a:ext cx="4804782" cy="1200329"/>
          </a:xfrm>
          <a:prstGeom prst="rect">
            <a:avLst/>
          </a:prstGeom>
          <a:noFill/>
        </p:spPr>
        <p:txBody>
          <a:bodyPr wrap="square" rtlCol="0">
            <a:spAutoFit/>
          </a:bodyPr>
          <a:lstStyle/>
          <a:p>
            <a:r>
              <a:rPr lang="es-ES" dirty="0" smtClean="0"/>
              <a:t>Mateo, J., Martínez, F .(2008): La evaluación alternativa de los aprendizajes. Cuadernos de docencia universitaria.03. ICE y Ediciones Octaedro.</a:t>
            </a:r>
            <a:endParaRPr lang="es-ES" dirty="0"/>
          </a:p>
        </p:txBody>
      </p:sp>
      <p:sp>
        <p:nvSpPr>
          <p:cNvPr id="9" name="8 CuadroTexto"/>
          <p:cNvSpPr txBox="1"/>
          <p:nvPr/>
        </p:nvSpPr>
        <p:spPr>
          <a:xfrm>
            <a:off x="4196363" y="4485438"/>
            <a:ext cx="4508951" cy="369332"/>
          </a:xfrm>
          <a:prstGeom prst="rect">
            <a:avLst/>
          </a:prstGeom>
          <a:noFill/>
        </p:spPr>
        <p:txBody>
          <a:bodyPr wrap="square" rtlCol="0">
            <a:spAutoFit/>
          </a:bodyPr>
          <a:lstStyle/>
          <a:p>
            <a:r>
              <a:rPr lang="es-ES" dirty="0" smtClean="0"/>
              <a:t>Evaluación mediante técnicas de dossier (**)</a:t>
            </a:r>
            <a:endParaRPr lang="es-ES" dirty="0"/>
          </a:p>
        </p:txBody>
      </p:sp>
    </p:spTree>
    <p:extLst>
      <p:ext uri="{BB962C8B-B14F-4D97-AF65-F5344CB8AC3E}">
        <p14:creationId xmlns:p14="http://schemas.microsoft.com/office/powerpoint/2010/main" val="3422275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683568" y="1412776"/>
            <a:ext cx="6400800" cy="1473200"/>
          </a:xfrm>
        </p:spPr>
        <p:txBody>
          <a:bodyPr>
            <a:normAutofit lnSpcReduction="10000"/>
          </a:bodyPr>
          <a:lstStyle/>
          <a:p>
            <a:pPr algn="just"/>
            <a:r>
              <a:rPr lang="es-ES" sz="2800" dirty="0" smtClean="0">
                <a:solidFill>
                  <a:schemeClr val="tx1"/>
                </a:solidFill>
              </a:rPr>
              <a:t>OBSERVACIÓN SISTEMÁTICA:</a:t>
            </a:r>
          </a:p>
          <a:p>
            <a:pPr algn="just"/>
            <a:r>
              <a:rPr lang="es-ES" sz="2800" dirty="0" smtClean="0">
                <a:solidFill>
                  <a:schemeClr val="tx1"/>
                </a:solidFill>
              </a:rPr>
              <a:t>- En el aula.</a:t>
            </a:r>
          </a:p>
          <a:p>
            <a:pPr algn="just"/>
            <a:r>
              <a:rPr lang="es-ES" sz="2800" dirty="0" smtClean="0">
                <a:solidFill>
                  <a:schemeClr val="tx1"/>
                </a:solidFill>
              </a:rPr>
              <a:t>- En el patio.</a:t>
            </a:r>
            <a:endParaRPr lang="es-ES" dirty="0" smtClean="0">
              <a:solidFill>
                <a:schemeClr val="tx1"/>
              </a:solidFill>
            </a:endParaRPr>
          </a:p>
          <a:p>
            <a:pPr algn="just"/>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636912"/>
            <a:ext cx="4617863" cy="345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733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611560" y="1142469"/>
            <a:ext cx="8208912" cy="5040560"/>
          </a:xfrm>
        </p:spPr>
        <p:txBody>
          <a:bodyPr>
            <a:normAutofit fontScale="25000" lnSpcReduction="20000"/>
          </a:bodyPr>
          <a:lstStyle/>
          <a:p>
            <a:pPr algn="just"/>
            <a:r>
              <a:rPr lang="es-ES" sz="11200" dirty="0">
                <a:solidFill>
                  <a:schemeClr val="tx1"/>
                </a:solidFill>
              </a:rPr>
              <a:t>Características </a:t>
            </a:r>
            <a:r>
              <a:rPr lang="es-ES" sz="11200" dirty="0" smtClean="0">
                <a:solidFill>
                  <a:schemeClr val="tx1"/>
                </a:solidFill>
              </a:rPr>
              <a:t>respecto al aprendizaje: </a:t>
            </a:r>
          </a:p>
          <a:p>
            <a:pPr algn="just"/>
            <a:endParaRPr lang="es-ES" sz="11200" dirty="0">
              <a:solidFill>
                <a:schemeClr val="tx1"/>
              </a:solidFill>
            </a:endParaRPr>
          </a:p>
          <a:p>
            <a:pPr algn="just"/>
            <a:r>
              <a:rPr lang="es-ES" sz="8000" dirty="0" smtClean="0">
                <a:solidFill>
                  <a:schemeClr val="tx1"/>
                </a:solidFill>
              </a:rPr>
              <a:t>- Aprende </a:t>
            </a:r>
            <a:r>
              <a:rPr lang="es-ES" sz="8000" dirty="0">
                <a:solidFill>
                  <a:schemeClr val="tx1"/>
                </a:solidFill>
              </a:rPr>
              <a:t>rápidamente, </a:t>
            </a:r>
            <a:r>
              <a:rPr lang="es-ES" sz="8000" dirty="0" smtClean="0">
                <a:solidFill>
                  <a:schemeClr val="tx1"/>
                </a:solidFill>
              </a:rPr>
              <a:t>comprende tópicos </a:t>
            </a:r>
            <a:r>
              <a:rPr lang="es-ES" sz="8000" dirty="0">
                <a:solidFill>
                  <a:schemeClr val="tx1"/>
                </a:solidFill>
              </a:rPr>
              <a:t>de dificultad avanzada</a:t>
            </a:r>
            <a:r>
              <a:rPr lang="es-ES" sz="8000" dirty="0" smtClean="0">
                <a:solidFill>
                  <a:schemeClr val="tx1"/>
                </a:solidFill>
              </a:rPr>
              <a:t>.</a:t>
            </a:r>
          </a:p>
          <a:p>
            <a:pPr algn="just"/>
            <a:endParaRPr lang="es-ES" sz="8000" dirty="0">
              <a:solidFill>
                <a:schemeClr val="tx1"/>
              </a:solidFill>
            </a:endParaRPr>
          </a:p>
          <a:p>
            <a:pPr algn="just"/>
            <a:r>
              <a:rPr lang="es-ES" sz="8000" dirty="0" smtClean="0">
                <a:solidFill>
                  <a:schemeClr val="tx1"/>
                </a:solidFill>
              </a:rPr>
              <a:t>- Se </a:t>
            </a:r>
            <a:r>
              <a:rPr lang="es-ES" sz="8000" dirty="0">
                <a:solidFill>
                  <a:schemeClr val="tx1"/>
                </a:solidFill>
              </a:rPr>
              <a:t>resiste a practicar destrezas </a:t>
            </a:r>
            <a:r>
              <a:rPr lang="es-ES" sz="8000" dirty="0" smtClean="0">
                <a:solidFill>
                  <a:schemeClr val="tx1"/>
                </a:solidFill>
              </a:rPr>
              <a:t>ya adquiridas</a:t>
            </a:r>
            <a:r>
              <a:rPr lang="es-ES" sz="8000" dirty="0">
                <a:solidFill>
                  <a:schemeClr val="tx1"/>
                </a:solidFill>
              </a:rPr>
              <a:t>, ya que las encuentra inútiles</a:t>
            </a:r>
            <a:r>
              <a:rPr lang="es-ES" sz="8000" dirty="0" smtClean="0">
                <a:solidFill>
                  <a:schemeClr val="tx1"/>
                </a:solidFill>
              </a:rPr>
              <a:t>.</a:t>
            </a:r>
          </a:p>
          <a:p>
            <a:pPr algn="just"/>
            <a:endParaRPr lang="es-ES" sz="8000" dirty="0">
              <a:solidFill>
                <a:schemeClr val="tx1"/>
              </a:solidFill>
            </a:endParaRPr>
          </a:p>
          <a:p>
            <a:pPr algn="just"/>
            <a:r>
              <a:rPr lang="es-ES" sz="8000" dirty="0" smtClean="0">
                <a:solidFill>
                  <a:schemeClr val="tx1"/>
                </a:solidFill>
              </a:rPr>
              <a:t>- Presenta </a:t>
            </a:r>
            <a:r>
              <a:rPr lang="es-ES" sz="8000" dirty="0">
                <a:solidFill>
                  <a:schemeClr val="tx1"/>
                </a:solidFill>
              </a:rPr>
              <a:t>inquietud intelectual y física</a:t>
            </a:r>
            <a:r>
              <a:rPr lang="es-ES" sz="8000" dirty="0" smtClean="0">
                <a:solidFill>
                  <a:schemeClr val="tx1"/>
                </a:solidFill>
              </a:rPr>
              <a:t>, difícilmente </a:t>
            </a:r>
            <a:r>
              <a:rPr lang="es-ES" sz="8000" dirty="0">
                <a:solidFill>
                  <a:schemeClr val="tx1"/>
                </a:solidFill>
              </a:rPr>
              <a:t>se convierte en </a:t>
            </a:r>
            <a:r>
              <a:rPr lang="es-ES" sz="8000" dirty="0" smtClean="0">
                <a:solidFill>
                  <a:schemeClr val="tx1"/>
                </a:solidFill>
              </a:rPr>
              <a:t>un aprendiz </a:t>
            </a:r>
            <a:r>
              <a:rPr lang="es-ES" sz="8000" dirty="0">
                <a:solidFill>
                  <a:schemeClr val="tx1"/>
                </a:solidFill>
              </a:rPr>
              <a:t>pasivo si está motivado</a:t>
            </a:r>
            <a:r>
              <a:rPr lang="es-ES" sz="8000" dirty="0" smtClean="0">
                <a:solidFill>
                  <a:schemeClr val="tx1"/>
                </a:solidFill>
              </a:rPr>
              <a:t>.</a:t>
            </a:r>
          </a:p>
          <a:p>
            <a:pPr algn="just"/>
            <a:endParaRPr lang="es-ES" sz="8000" dirty="0">
              <a:solidFill>
                <a:schemeClr val="tx1"/>
              </a:solidFill>
            </a:endParaRPr>
          </a:p>
          <a:p>
            <a:pPr algn="just"/>
            <a:r>
              <a:rPr lang="es-ES" sz="8000" dirty="0" smtClean="0">
                <a:solidFill>
                  <a:schemeClr val="tx1"/>
                </a:solidFill>
              </a:rPr>
              <a:t>- Presenta </a:t>
            </a:r>
            <a:r>
              <a:rPr lang="es-ES" sz="8000" dirty="0">
                <a:solidFill>
                  <a:schemeClr val="tx1"/>
                </a:solidFill>
              </a:rPr>
              <a:t>un manejo </a:t>
            </a:r>
            <a:r>
              <a:rPr lang="es-ES" sz="8000" dirty="0" smtClean="0">
                <a:solidFill>
                  <a:schemeClr val="tx1"/>
                </a:solidFill>
              </a:rPr>
              <a:t>impresionante de </a:t>
            </a:r>
            <a:r>
              <a:rPr lang="es-ES" sz="8000" dirty="0">
                <a:solidFill>
                  <a:schemeClr val="tx1"/>
                </a:solidFill>
              </a:rPr>
              <a:t>conocimientos generales en </a:t>
            </a:r>
            <a:r>
              <a:rPr lang="es-ES" sz="8000" dirty="0" smtClean="0">
                <a:solidFill>
                  <a:schemeClr val="tx1"/>
                </a:solidFill>
              </a:rPr>
              <a:t>una o </a:t>
            </a:r>
            <a:r>
              <a:rPr lang="es-ES" sz="8000" dirty="0">
                <a:solidFill>
                  <a:schemeClr val="tx1"/>
                </a:solidFill>
              </a:rPr>
              <a:t>más áreas</a:t>
            </a:r>
            <a:r>
              <a:rPr lang="es-ES" sz="8000" dirty="0" smtClean="0">
                <a:solidFill>
                  <a:schemeClr val="tx1"/>
                </a:solidFill>
              </a:rPr>
              <a:t>.</a:t>
            </a:r>
          </a:p>
          <a:p>
            <a:pPr algn="just"/>
            <a:endParaRPr lang="es-ES" sz="8000" dirty="0">
              <a:solidFill>
                <a:schemeClr val="tx1"/>
              </a:solidFill>
            </a:endParaRPr>
          </a:p>
          <a:p>
            <a:pPr algn="just"/>
            <a:r>
              <a:rPr lang="es-ES" sz="8000" dirty="0" smtClean="0">
                <a:solidFill>
                  <a:schemeClr val="tx1"/>
                </a:solidFill>
              </a:rPr>
              <a:t>- Puede </a:t>
            </a:r>
            <a:r>
              <a:rPr lang="es-ES" sz="8000" dirty="0">
                <a:solidFill>
                  <a:schemeClr val="tx1"/>
                </a:solidFill>
              </a:rPr>
              <a:t>hacer preguntas provocativas</a:t>
            </a:r>
            <a:r>
              <a:rPr lang="es-ES" sz="8000" dirty="0" smtClean="0">
                <a:solidFill>
                  <a:schemeClr val="tx1"/>
                </a:solidFill>
              </a:rPr>
              <a:t>, que </a:t>
            </a:r>
            <a:r>
              <a:rPr lang="es-ES" sz="8000" dirty="0">
                <a:solidFill>
                  <a:schemeClr val="tx1"/>
                </a:solidFill>
              </a:rPr>
              <a:t>acostumbran a ser </a:t>
            </a:r>
            <a:r>
              <a:rPr lang="es-ES" sz="8000" dirty="0" smtClean="0">
                <a:solidFill>
                  <a:schemeClr val="tx1"/>
                </a:solidFill>
              </a:rPr>
              <a:t>diferentes a </a:t>
            </a:r>
            <a:r>
              <a:rPr lang="es-ES" sz="8000" dirty="0">
                <a:solidFill>
                  <a:schemeClr val="tx1"/>
                </a:solidFill>
              </a:rPr>
              <a:t>las preguntas </a:t>
            </a:r>
            <a:r>
              <a:rPr lang="es-ES" sz="8000" dirty="0" smtClean="0">
                <a:solidFill>
                  <a:schemeClr val="tx1"/>
                </a:solidFill>
              </a:rPr>
              <a:t>de compañeros </a:t>
            </a:r>
            <a:r>
              <a:rPr lang="es-ES" sz="8000" dirty="0">
                <a:solidFill>
                  <a:schemeClr val="tx1"/>
                </a:solidFill>
              </a:rPr>
              <a:t>de la misma edad</a:t>
            </a:r>
            <a:r>
              <a:rPr lang="es-ES" sz="8000" dirty="0" smtClean="0">
                <a:solidFill>
                  <a:schemeClr val="tx1"/>
                </a:solidFill>
              </a:rPr>
              <a:t>.</a:t>
            </a:r>
          </a:p>
          <a:p>
            <a:pPr algn="just"/>
            <a:endParaRPr lang="es-ES" sz="7200" dirty="0">
              <a:solidFill>
                <a:schemeClr val="tx1"/>
              </a:solidFill>
            </a:endParaRPr>
          </a:p>
        </p:txBody>
      </p:sp>
      <p:sp>
        <p:nvSpPr>
          <p:cNvPr id="5" name="4 CuadroTexto"/>
          <p:cNvSpPr txBox="1"/>
          <p:nvPr/>
        </p:nvSpPr>
        <p:spPr>
          <a:xfrm>
            <a:off x="2771800" y="6208787"/>
            <a:ext cx="6372200" cy="646331"/>
          </a:xfrm>
          <a:prstGeom prst="rect">
            <a:avLst/>
          </a:prstGeom>
          <a:noFill/>
        </p:spPr>
        <p:txBody>
          <a:bodyPr wrap="square" rtlCol="0">
            <a:spAutoFit/>
          </a:bodyPr>
          <a:lstStyle/>
          <a:p>
            <a:r>
              <a:rPr lang="es-ES" dirty="0">
                <a:solidFill>
                  <a:schemeClr val="accent4">
                    <a:lumMod val="75000"/>
                  </a:schemeClr>
                </a:solidFill>
              </a:rPr>
              <a:t>A. </a:t>
            </a:r>
            <a:r>
              <a:rPr lang="es-ES" dirty="0" smtClean="0">
                <a:solidFill>
                  <a:schemeClr val="accent4">
                    <a:lumMod val="75000"/>
                  </a:schemeClr>
                </a:solidFill>
              </a:rPr>
              <a:t>GUIRADO y </a:t>
            </a:r>
            <a:r>
              <a:rPr lang="es-ES" dirty="0">
                <a:solidFill>
                  <a:schemeClr val="accent4">
                    <a:lumMod val="75000"/>
                  </a:schemeClr>
                </a:solidFill>
              </a:rPr>
              <a:t>M. MARTÍNEZ TORRES (2010), Alumnado</a:t>
            </a:r>
          </a:p>
          <a:p>
            <a:r>
              <a:rPr lang="es-ES" dirty="0">
                <a:solidFill>
                  <a:schemeClr val="accent4">
                    <a:lumMod val="75000"/>
                  </a:schemeClr>
                </a:solidFill>
              </a:rPr>
              <a:t>con altas capacidades, Barcelona</a:t>
            </a:r>
            <a:r>
              <a:rPr lang="es-ES" dirty="0" smtClean="0">
                <a:solidFill>
                  <a:schemeClr val="accent4">
                    <a:lumMod val="75000"/>
                  </a:schemeClr>
                </a:solidFill>
              </a:rPr>
              <a:t>, </a:t>
            </a:r>
            <a:r>
              <a:rPr lang="es-ES" dirty="0" err="1" smtClean="0">
                <a:solidFill>
                  <a:schemeClr val="accent4">
                    <a:lumMod val="75000"/>
                  </a:schemeClr>
                </a:solidFill>
              </a:rPr>
              <a:t>Graó</a:t>
            </a:r>
            <a:r>
              <a:rPr lang="es-ES" dirty="0" smtClean="0">
                <a:solidFill>
                  <a:schemeClr val="accent4">
                    <a:lumMod val="75000"/>
                  </a:schemeClr>
                </a:solidFill>
              </a:rPr>
              <a:t> </a:t>
            </a:r>
            <a:r>
              <a:rPr lang="es-ES" dirty="0">
                <a:solidFill>
                  <a:schemeClr val="accent4">
                    <a:lumMod val="75000"/>
                  </a:schemeClr>
                </a:solidFill>
              </a:rPr>
              <a:t>(Escuela Inclusiva, 2).</a:t>
            </a:r>
          </a:p>
        </p:txBody>
      </p:sp>
    </p:spTree>
    <p:extLst>
      <p:ext uri="{BB962C8B-B14F-4D97-AF65-F5344CB8AC3E}">
        <p14:creationId xmlns:p14="http://schemas.microsoft.com/office/powerpoint/2010/main" val="704976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827584" y="1268760"/>
            <a:ext cx="7632848" cy="4752528"/>
          </a:xfrm>
        </p:spPr>
        <p:txBody>
          <a:bodyPr>
            <a:normAutofit fontScale="25000" lnSpcReduction="20000"/>
          </a:bodyPr>
          <a:lstStyle/>
          <a:p>
            <a:pPr algn="just"/>
            <a:r>
              <a:rPr lang="es-ES" sz="8000" dirty="0" smtClean="0">
                <a:solidFill>
                  <a:schemeClr val="tx1"/>
                </a:solidFill>
              </a:rPr>
              <a:t>- A </a:t>
            </a:r>
            <a:r>
              <a:rPr lang="es-ES" sz="8000" dirty="0">
                <a:solidFill>
                  <a:schemeClr val="tx1"/>
                </a:solidFill>
              </a:rPr>
              <a:t>menudo descubre relaciones inusuales, antes que las convencionales</a:t>
            </a:r>
            <a:r>
              <a:rPr lang="es-ES" sz="8000" dirty="0" smtClean="0">
                <a:solidFill>
                  <a:schemeClr val="tx1"/>
                </a:solidFill>
              </a:rPr>
              <a:t>.</a:t>
            </a:r>
          </a:p>
          <a:p>
            <a:pPr algn="just"/>
            <a:endParaRPr lang="es-ES" sz="8000" dirty="0">
              <a:solidFill>
                <a:schemeClr val="tx1"/>
              </a:solidFill>
            </a:endParaRPr>
          </a:p>
          <a:p>
            <a:pPr algn="just"/>
            <a:r>
              <a:rPr lang="es-ES" sz="8000" dirty="0" smtClean="0">
                <a:solidFill>
                  <a:schemeClr val="tx1"/>
                </a:solidFill>
              </a:rPr>
              <a:t>- Puede </a:t>
            </a:r>
            <a:r>
              <a:rPr lang="es-ES" sz="8000" dirty="0">
                <a:solidFill>
                  <a:schemeClr val="tx1"/>
                </a:solidFill>
              </a:rPr>
              <a:t>producir trabajos creativos e imaginativos, aunque pueden </a:t>
            </a:r>
            <a:r>
              <a:rPr lang="es-ES" sz="8000" dirty="0" smtClean="0">
                <a:solidFill>
                  <a:schemeClr val="tx1"/>
                </a:solidFill>
              </a:rPr>
              <a:t>ser defectuosos </a:t>
            </a:r>
            <a:r>
              <a:rPr lang="es-ES" sz="8000" dirty="0">
                <a:solidFill>
                  <a:schemeClr val="tx1"/>
                </a:solidFill>
              </a:rPr>
              <a:t>en la precisión técnica (errores ortográficos, por ejemplo</a:t>
            </a:r>
            <a:r>
              <a:rPr lang="es-ES" sz="8000" dirty="0" smtClean="0">
                <a:solidFill>
                  <a:schemeClr val="tx1"/>
                </a:solidFill>
              </a:rPr>
              <a:t>).</a:t>
            </a:r>
          </a:p>
          <a:p>
            <a:pPr algn="just"/>
            <a:endParaRPr lang="es-ES" sz="8000" dirty="0">
              <a:solidFill>
                <a:schemeClr val="tx1"/>
              </a:solidFill>
            </a:endParaRPr>
          </a:p>
          <a:p>
            <a:pPr algn="just"/>
            <a:r>
              <a:rPr lang="es-ES" sz="8000" dirty="0" smtClean="0">
                <a:solidFill>
                  <a:schemeClr val="tx1"/>
                </a:solidFill>
              </a:rPr>
              <a:t>- Puede </a:t>
            </a:r>
            <a:r>
              <a:rPr lang="es-ES" sz="8000" dirty="0">
                <a:solidFill>
                  <a:schemeClr val="tx1"/>
                </a:solidFill>
              </a:rPr>
              <a:t>afrontar más de una idea al mismo tiempo</a:t>
            </a:r>
            <a:r>
              <a:rPr lang="es-ES" sz="8000" dirty="0" smtClean="0">
                <a:solidFill>
                  <a:schemeClr val="tx1"/>
                </a:solidFill>
              </a:rPr>
              <a:t>.</a:t>
            </a:r>
          </a:p>
          <a:p>
            <a:pPr algn="just"/>
            <a:endParaRPr lang="es-ES" sz="8000" dirty="0">
              <a:solidFill>
                <a:schemeClr val="tx1"/>
              </a:solidFill>
            </a:endParaRPr>
          </a:p>
          <a:p>
            <a:pPr algn="just"/>
            <a:r>
              <a:rPr lang="es-ES" sz="8000" dirty="0" smtClean="0">
                <a:solidFill>
                  <a:schemeClr val="tx1"/>
                </a:solidFill>
              </a:rPr>
              <a:t>- Presenta </a:t>
            </a:r>
            <a:r>
              <a:rPr lang="es-ES" sz="8000" dirty="0">
                <a:solidFill>
                  <a:schemeClr val="tx1"/>
                </a:solidFill>
              </a:rPr>
              <a:t>altos niveles de pensamiento crítico y autocrítico</a:t>
            </a:r>
            <a:r>
              <a:rPr lang="es-ES" sz="8000" dirty="0" smtClean="0">
                <a:solidFill>
                  <a:schemeClr val="tx1"/>
                </a:solidFill>
              </a:rPr>
              <a:t>.</a:t>
            </a:r>
          </a:p>
          <a:p>
            <a:pPr algn="just"/>
            <a:endParaRPr lang="es-ES" sz="8000" dirty="0">
              <a:solidFill>
                <a:schemeClr val="tx1"/>
              </a:solidFill>
            </a:endParaRPr>
          </a:p>
          <a:p>
            <a:pPr algn="just"/>
            <a:r>
              <a:rPr lang="es-ES" sz="8000" dirty="0" smtClean="0">
                <a:solidFill>
                  <a:schemeClr val="tx1"/>
                </a:solidFill>
              </a:rPr>
              <a:t>- Es </a:t>
            </a:r>
            <a:r>
              <a:rPr lang="es-ES" sz="8000" dirty="0">
                <a:solidFill>
                  <a:schemeClr val="tx1"/>
                </a:solidFill>
              </a:rPr>
              <a:t>sorprendentemente perceptivo y profundamente intuitivo</a:t>
            </a:r>
            <a:r>
              <a:rPr lang="es-ES" sz="8000" dirty="0" smtClean="0">
                <a:solidFill>
                  <a:schemeClr val="tx1"/>
                </a:solidFill>
              </a:rPr>
              <a:t>.</a:t>
            </a:r>
          </a:p>
          <a:p>
            <a:pPr algn="just"/>
            <a:endParaRPr lang="es-ES" sz="8000" dirty="0">
              <a:solidFill>
                <a:schemeClr val="tx1"/>
              </a:solidFill>
            </a:endParaRPr>
          </a:p>
          <a:p>
            <a:pPr algn="just"/>
            <a:r>
              <a:rPr lang="es-ES" sz="8000" dirty="0">
                <a:solidFill>
                  <a:schemeClr val="tx1"/>
                </a:solidFill>
              </a:rPr>
              <a:t>- Presenta un rápido dominio y recuperación de la información; </a:t>
            </a:r>
            <a:r>
              <a:rPr lang="es-ES" sz="8000" dirty="0" smtClean="0">
                <a:solidFill>
                  <a:schemeClr val="tx1"/>
                </a:solidFill>
              </a:rPr>
              <a:t>parece no </a:t>
            </a:r>
            <a:r>
              <a:rPr lang="es-ES" sz="8000" dirty="0">
                <a:solidFill>
                  <a:schemeClr val="tx1"/>
                </a:solidFill>
              </a:rPr>
              <a:t>necesitar revisar lo aprendido y se vuelve muy impaciente ante la repetición.</a:t>
            </a:r>
          </a:p>
          <a:p>
            <a:endParaRPr lang="es-ES" dirty="0">
              <a:solidFill>
                <a:schemeClr val="tx1"/>
              </a:solidFill>
            </a:endParaRPr>
          </a:p>
        </p:txBody>
      </p:sp>
      <p:sp>
        <p:nvSpPr>
          <p:cNvPr id="4" name="3 CuadroTexto"/>
          <p:cNvSpPr txBox="1"/>
          <p:nvPr/>
        </p:nvSpPr>
        <p:spPr>
          <a:xfrm>
            <a:off x="2771800" y="6200254"/>
            <a:ext cx="6372200" cy="646331"/>
          </a:xfrm>
          <a:prstGeom prst="rect">
            <a:avLst/>
          </a:prstGeom>
          <a:noFill/>
        </p:spPr>
        <p:txBody>
          <a:bodyPr wrap="square" rtlCol="0">
            <a:spAutoFit/>
          </a:bodyPr>
          <a:lstStyle/>
          <a:p>
            <a:r>
              <a:rPr lang="es-ES" dirty="0">
                <a:solidFill>
                  <a:schemeClr val="accent4">
                    <a:lumMod val="75000"/>
                  </a:schemeClr>
                </a:solidFill>
              </a:rPr>
              <a:t>A. </a:t>
            </a:r>
            <a:r>
              <a:rPr lang="es-ES" dirty="0" smtClean="0">
                <a:solidFill>
                  <a:schemeClr val="accent4">
                    <a:lumMod val="75000"/>
                  </a:schemeClr>
                </a:solidFill>
              </a:rPr>
              <a:t>GUIRADO y </a:t>
            </a:r>
            <a:r>
              <a:rPr lang="es-ES" dirty="0">
                <a:solidFill>
                  <a:schemeClr val="accent4">
                    <a:lumMod val="75000"/>
                  </a:schemeClr>
                </a:solidFill>
              </a:rPr>
              <a:t>M. MARTÍNEZ TORRES (2010), Alumnado</a:t>
            </a:r>
          </a:p>
          <a:p>
            <a:r>
              <a:rPr lang="es-ES" dirty="0">
                <a:solidFill>
                  <a:schemeClr val="accent4">
                    <a:lumMod val="75000"/>
                  </a:schemeClr>
                </a:solidFill>
              </a:rPr>
              <a:t>con altas capacidades, Barcelona</a:t>
            </a:r>
            <a:r>
              <a:rPr lang="es-ES" dirty="0" smtClean="0">
                <a:solidFill>
                  <a:schemeClr val="accent4">
                    <a:lumMod val="75000"/>
                  </a:schemeClr>
                </a:solidFill>
              </a:rPr>
              <a:t>, </a:t>
            </a:r>
            <a:r>
              <a:rPr lang="es-ES" dirty="0" err="1" smtClean="0">
                <a:solidFill>
                  <a:schemeClr val="accent4">
                    <a:lumMod val="75000"/>
                  </a:schemeClr>
                </a:solidFill>
              </a:rPr>
              <a:t>Graó</a:t>
            </a:r>
            <a:r>
              <a:rPr lang="es-ES" dirty="0" smtClean="0">
                <a:solidFill>
                  <a:schemeClr val="accent4">
                    <a:lumMod val="75000"/>
                  </a:schemeClr>
                </a:solidFill>
              </a:rPr>
              <a:t> </a:t>
            </a:r>
            <a:r>
              <a:rPr lang="es-ES" dirty="0">
                <a:solidFill>
                  <a:schemeClr val="accent4">
                    <a:lumMod val="75000"/>
                  </a:schemeClr>
                </a:solidFill>
              </a:rPr>
              <a:t>(Escuela Inclusiva, 2).</a:t>
            </a:r>
          </a:p>
        </p:txBody>
      </p:sp>
    </p:spTree>
    <p:extLst>
      <p:ext uri="{BB962C8B-B14F-4D97-AF65-F5344CB8AC3E}">
        <p14:creationId xmlns:p14="http://schemas.microsoft.com/office/powerpoint/2010/main" val="1755733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755576" y="1052736"/>
            <a:ext cx="7920880" cy="4968552"/>
          </a:xfrm>
        </p:spPr>
        <p:txBody>
          <a:bodyPr>
            <a:noAutofit/>
          </a:bodyPr>
          <a:lstStyle/>
          <a:p>
            <a:pPr algn="just"/>
            <a:r>
              <a:rPr lang="es-ES" sz="2800" dirty="0">
                <a:solidFill>
                  <a:schemeClr val="tx1"/>
                </a:solidFill>
              </a:rPr>
              <a:t>Características respecto a </a:t>
            </a:r>
            <a:r>
              <a:rPr lang="es-ES" sz="2800" dirty="0" smtClean="0">
                <a:solidFill>
                  <a:schemeClr val="tx1"/>
                </a:solidFill>
              </a:rPr>
              <a:t>su comportamiento:</a:t>
            </a:r>
            <a:endParaRPr lang="es-ES" sz="2800" dirty="0">
              <a:solidFill>
                <a:schemeClr val="tx1"/>
              </a:solidFill>
            </a:endParaRPr>
          </a:p>
          <a:p>
            <a:pPr algn="just"/>
            <a:r>
              <a:rPr lang="es-ES" dirty="0" smtClean="0">
                <a:solidFill>
                  <a:schemeClr val="tx1"/>
                </a:solidFill>
              </a:rPr>
              <a:t>- Se </a:t>
            </a:r>
            <a:r>
              <a:rPr lang="es-ES" dirty="0">
                <a:solidFill>
                  <a:schemeClr val="tx1"/>
                </a:solidFill>
              </a:rPr>
              <a:t>impone estándares altos, </a:t>
            </a:r>
            <a:r>
              <a:rPr lang="es-ES" dirty="0" smtClean="0">
                <a:solidFill>
                  <a:schemeClr val="tx1"/>
                </a:solidFill>
              </a:rPr>
              <a:t>es perfeccionista.</a:t>
            </a:r>
          </a:p>
          <a:p>
            <a:pPr algn="just"/>
            <a:endParaRPr lang="es-ES" dirty="0">
              <a:solidFill>
                <a:schemeClr val="tx1"/>
              </a:solidFill>
            </a:endParaRPr>
          </a:p>
          <a:p>
            <a:pPr algn="just"/>
            <a:r>
              <a:rPr lang="es-ES" dirty="0" smtClean="0">
                <a:solidFill>
                  <a:schemeClr val="tx1"/>
                </a:solidFill>
              </a:rPr>
              <a:t>- Está </a:t>
            </a:r>
            <a:r>
              <a:rPr lang="es-ES" dirty="0">
                <a:solidFill>
                  <a:schemeClr val="tx1"/>
                </a:solidFill>
              </a:rPr>
              <a:t>orientado al éxito, y puede </a:t>
            </a:r>
            <a:r>
              <a:rPr lang="es-ES" dirty="0" smtClean="0">
                <a:solidFill>
                  <a:schemeClr val="tx1"/>
                </a:solidFill>
              </a:rPr>
              <a:t>inhibirse delante </a:t>
            </a:r>
            <a:r>
              <a:rPr lang="es-ES" dirty="0">
                <a:solidFill>
                  <a:schemeClr val="tx1"/>
                </a:solidFill>
              </a:rPr>
              <a:t>de tareas sobre </a:t>
            </a:r>
            <a:r>
              <a:rPr lang="es-ES" dirty="0" smtClean="0">
                <a:solidFill>
                  <a:schemeClr val="tx1"/>
                </a:solidFill>
              </a:rPr>
              <a:t>las cuales </a:t>
            </a:r>
            <a:r>
              <a:rPr lang="es-ES" dirty="0">
                <a:solidFill>
                  <a:schemeClr val="tx1"/>
                </a:solidFill>
              </a:rPr>
              <a:t>duda o puede obtener </a:t>
            </a:r>
            <a:r>
              <a:rPr lang="es-ES" dirty="0" smtClean="0">
                <a:solidFill>
                  <a:schemeClr val="tx1"/>
                </a:solidFill>
              </a:rPr>
              <a:t>un fracaso.</a:t>
            </a:r>
          </a:p>
          <a:p>
            <a:pPr algn="just"/>
            <a:endParaRPr lang="es-ES" dirty="0">
              <a:solidFill>
                <a:schemeClr val="tx1"/>
              </a:solidFill>
            </a:endParaRPr>
          </a:p>
          <a:p>
            <a:pPr algn="just"/>
            <a:r>
              <a:rPr lang="es-ES" dirty="0" smtClean="0">
                <a:solidFill>
                  <a:schemeClr val="tx1"/>
                </a:solidFill>
              </a:rPr>
              <a:t>- Puede </a:t>
            </a:r>
            <a:r>
              <a:rPr lang="es-ES" dirty="0">
                <a:solidFill>
                  <a:schemeClr val="tx1"/>
                </a:solidFill>
              </a:rPr>
              <a:t>tener una autoimagen negativa</a:t>
            </a:r>
            <a:r>
              <a:rPr lang="es-ES" dirty="0" smtClean="0">
                <a:solidFill>
                  <a:schemeClr val="tx1"/>
                </a:solidFill>
              </a:rPr>
              <a:t>, si </a:t>
            </a:r>
            <a:r>
              <a:rPr lang="es-ES" dirty="0">
                <a:solidFill>
                  <a:schemeClr val="tx1"/>
                </a:solidFill>
              </a:rPr>
              <a:t>se siente frustrado en </a:t>
            </a:r>
            <a:r>
              <a:rPr lang="es-ES" dirty="0" smtClean="0">
                <a:solidFill>
                  <a:schemeClr val="tx1"/>
                </a:solidFill>
              </a:rPr>
              <a:t>sus intereses </a:t>
            </a:r>
            <a:r>
              <a:rPr lang="es-ES" dirty="0">
                <a:solidFill>
                  <a:schemeClr val="tx1"/>
                </a:solidFill>
              </a:rPr>
              <a:t>y oportunidades </a:t>
            </a:r>
            <a:r>
              <a:rPr lang="es-ES" dirty="0" smtClean="0">
                <a:solidFill>
                  <a:schemeClr val="tx1"/>
                </a:solidFill>
              </a:rPr>
              <a:t>de aprendizaje</a:t>
            </a:r>
            <a:r>
              <a:rPr lang="es-ES" dirty="0">
                <a:solidFill>
                  <a:schemeClr val="tx1"/>
                </a:solidFill>
              </a:rPr>
              <a:t>; y sufrir por una </a:t>
            </a:r>
            <a:r>
              <a:rPr lang="es-ES" dirty="0" smtClean="0">
                <a:solidFill>
                  <a:schemeClr val="tx1"/>
                </a:solidFill>
              </a:rPr>
              <a:t>escasa aceptación </a:t>
            </a:r>
            <a:r>
              <a:rPr lang="es-ES" dirty="0">
                <a:solidFill>
                  <a:schemeClr val="tx1"/>
                </a:solidFill>
              </a:rPr>
              <a:t>social por parte de </a:t>
            </a:r>
            <a:r>
              <a:rPr lang="es-ES" dirty="0" smtClean="0">
                <a:solidFill>
                  <a:schemeClr val="tx1"/>
                </a:solidFill>
              </a:rPr>
              <a:t>los compañeros </a:t>
            </a:r>
            <a:r>
              <a:rPr lang="es-ES" dirty="0">
                <a:solidFill>
                  <a:schemeClr val="tx1"/>
                </a:solidFill>
              </a:rPr>
              <a:t>cuando su </a:t>
            </a:r>
            <a:r>
              <a:rPr lang="es-ES" dirty="0" smtClean="0">
                <a:solidFill>
                  <a:schemeClr val="tx1"/>
                </a:solidFill>
              </a:rPr>
              <a:t>vocabulario o </a:t>
            </a:r>
            <a:r>
              <a:rPr lang="es-ES" dirty="0">
                <a:solidFill>
                  <a:schemeClr val="tx1"/>
                </a:solidFill>
              </a:rPr>
              <a:t>forma de ser chocan con los </a:t>
            </a:r>
            <a:r>
              <a:rPr lang="es-ES" dirty="0" smtClean="0">
                <a:solidFill>
                  <a:schemeClr val="tx1"/>
                </a:solidFill>
              </a:rPr>
              <a:t>de los </a:t>
            </a:r>
            <a:r>
              <a:rPr lang="es-ES" dirty="0">
                <a:solidFill>
                  <a:schemeClr val="tx1"/>
                </a:solidFill>
              </a:rPr>
              <a:t>iguales de edad</a:t>
            </a:r>
            <a:r>
              <a:rPr lang="es-ES" dirty="0" smtClean="0">
                <a:solidFill>
                  <a:schemeClr val="tx1"/>
                </a:solidFill>
              </a:rPr>
              <a:t>.</a:t>
            </a:r>
          </a:p>
          <a:p>
            <a:pPr algn="just"/>
            <a:endParaRPr lang="es-ES" dirty="0">
              <a:solidFill>
                <a:schemeClr val="tx1"/>
              </a:solidFill>
            </a:endParaRPr>
          </a:p>
          <a:p>
            <a:pPr algn="just"/>
            <a:r>
              <a:rPr lang="es-ES" dirty="0" smtClean="0">
                <a:solidFill>
                  <a:schemeClr val="tx1"/>
                </a:solidFill>
              </a:rPr>
              <a:t>- Puede </a:t>
            </a:r>
            <a:r>
              <a:rPr lang="es-ES" dirty="0">
                <a:solidFill>
                  <a:schemeClr val="tx1"/>
                </a:solidFill>
              </a:rPr>
              <a:t>presentar estados de «</a:t>
            </a:r>
            <a:r>
              <a:rPr lang="es-ES" dirty="0" smtClean="0">
                <a:solidFill>
                  <a:schemeClr val="tx1"/>
                </a:solidFill>
              </a:rPr>
              <a:t>soñar despierto</a:t>
            </a:r>
            <a:r>
              <a:rPr lang="es-ES" dirty="0">
                <a:solidFill>
                  <a:schemeClr val="tx1"/>
                </a:solidFill>
              </a:rPr>
              <a:t>», que a menudo </a:t>
            </a:r>
            <a:r>
              <a:rPr lang="es-ES" dirty="0" smtClean="0">
                <a:solidFill>
                  <a:schemeClr val="tx1"/>
                </a:solidFill>
              </a:rPr>
              <a:t>le otorgan </a:t>
            </a:r>
            <a:r>
              <a:rPr lang="es-ES" dirty="0">
                <a:solidFill>
                  <a:schemeClr val="tx1"/>
                </a:solidFill>
              </a:rPr>
              <a:t>una apariencia de «</a:t>
            </a:r>
            <a:r>
              <a:rPr lang="es-ES" dirty="0" smtClean="0">
                <a:solidFill>
                  <a:schemeClr val="tx1"/>
                </a:solidFill>
              </a:rPr>
              <a:t>estar en </a:t>
            </a:r>
            <a:r>
              <a:rPr lang="es-ES" dirty="0">
                <a:solidFill>
                  <a:schemeClr val="tx1"/>
                </a:solidFill>
              </a:rPr>
              <a:t>otro mundo</a:t>
            </a:r>
            <a:r>
              <a:rPr lang="es-ES" dirty="0" smtClean="0">
                <a:solidFill>
                  <a:schemeClr val="tx1"/>
                </a:solidFill>
              </a:rPr>
              <a:t>».</a:t>
            </a:r>
          </a:p>
          <a:p>
            <a:pPr algn="just"/>
            <a:endParaRPr lang="es-ES" dirty="0">
              <a:solidFill>
                <a:schemeClr val="tx1"/>
              </a:solidFill>
            </a:endParaRPr>
          </a:p>
          <a:p>
            <a:pPr algn="just"/>
            <a:endParaRPr lang="es-ES" dirty="0">
              <a:solidFill>
                <a:schemeClr val="tx1"/>
              </a:solidFill>
            </a:endParaRPr>
          </a:p>
        </p:txBody>
      </p:sp>
      <p:sp>
        <p:nvSpPr>
          <p:cNvPr id="4" name="3 CuadroTexto"/>
          <p:cNvSpPr txBox="1"/>
          <p:nvPr/>
        </p:nvSpPr>
        <p:spPr>
          <a:xfrm>
            <a:off x="2771800" y="6200254"/>
            <a:ext cx="6372200" cy="646331"/>
          </a:xfrm>
          <a:prstGeom prst="rect">
            <a:avLst/>
          </a:prstGeom>
          <a:noFill/>
        </p:spPr>
        <p:txBody>
          <a:bodyPr wrap="square" rtlCol="0">
            <a:spAutoFit/>
          </a:bodyPr>
          <a:lstStyle/>
          <a:p>
            <a:r>
              <a:rPr lang="es-ES" dirty="0">
                <a:solidFill>
                  <a:schemeClr val="accent4">
                    <a:lumMod val="75000"/>
                  </a:schemeClr>
                </a:solidFill>
              </a:rPr>
              <a:t>A. </a:t>
            </a:r>
            <a:r>
              <a:rPr lang="es-ES" dirty="0" smtClean="0">
                <a:solidFill>
                  <a:schemeClr val="accent4">
                    <a:lumMod val="75000"/>
                  </a:schemeClr>
                </a:solidFill>
              </a:rPr>
              <a:t>GUIRADO y </a:t>
            </a:r>
            <a:r>
              <a:rPr lang="es-ES" dirty="0">
                <a:solidFill>
                  <a:schemeClr val="accent4">
                    <a:lumMod val="75000"/>
                  </a:schemeClr>
                </a:solidFill>
              </a:rPr>
              <a:t>M. MARTÍNEZ TORRES (2010), Alumnado</a:t>
            </a:r>
          </a:p>
          <a:p>
            <a:r>
              <a:rPr lang="es-ES" dirty="0">
                <a:solidFill>
                  <a:schemeClr val="accent4">
                    <a:lumMod val="75000"/>
                  </a:schemeClr>
                </a:solidFill>
              </a:rPr>
              <a:t>con altas capacidades, Barcelona</a:t>
            </a:r>
            <a:r>
              <a:rPr lang="es-ES" dirty="0" smtClean="0">
                <a:solidFill>
                  <a:schemeClr val="accent4">
                    <a:lumMod val="75000"/>
                  </a:schemeClr>
                </a:solidFill>
              </a:rPr>
              <a:t>, </a:t>
            </a:r>
            <a:r>
              <a:rPr lang="es-ES" dirty="0" err="1" smtClean="0">
                <a:solidFill>
                  <a:schemeClr val="accent4">
                    <a:lumMod val="75000"/>
                  </a:schemeClr>
                </a:solidFill>
              </a:rPr>
              <a:t>Graó</a:t>
            </a:r>
            <a:r>
              <a:rPr lang="es-ES" dirty="0" smtClean="0">
                <a:solidFill>
                  <a:schemeClr val="accent4">
                    <a:lumMod val="75000"/>
                  </a:schemeClr>
                </a:solidFill>
              </a:rPr>
              <a:t> </a:t>
            </a:r>
            <a:r>
              <a:rPr lang="es-ES" dirty="0">
                <a:solidFill>
                  <a:schemeClr val="accent4">
                    <a:lumMod val="75000"/>
                  </a:schemeClr>
                </a:solidFill>
              </a:rPr>
              <a:t>(Escuela Inclusiva, 2).</a:t>
            </a:r>
          </a:p>
        </p:txBody>
      </p:sp>
    </p:spTree>
    <p:extLst>
      <p:ext uri="{BB962C8B-B14F-4D97-AF65-F5344CB8AC3E}">
        <p14:creationId xmlns:p14="http://schemas.microsoft.com/office/powerpoint/2010/main" val="3423825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755576" y="1196752"/>
            <a:ext cx="7704856" cy="3705448"/>
          </a:xfrm>
        </p:spPr>
        <p:txBody>
          <a:bodyPr>
            <a:noAutofit/>
          </a:bodyPr>
          <a:lstStyle/>
          <a:p>
            <a:pPr algn="just"/>
            <a:r>
              <a:rPr lang="es-ES" dirty="0" smtClean="0">
                <a:solidFill>
                  <a:schemeClr val="tx1"/>
                </a:solidFill>
              </a:rPr>
              <a:t>- Puede </a:t>
            </a:r>
            <a:r>
              <a:rPr lang="es-ES" dirty="0">
                <a:solidFill>
                  <a:schemeClr val="tx1"/>
                </a:solidFill>
              </a:rPr>
              <a:t>mostrarse poco hábil en trabajos manuales, cosa que puede</a:t>
            </a:r>
          </a:p>
          <a:p>
            <a:pPr algn="just"/>
            <a:r>
              <a:rPr lang="es-ES" dirty="0">
                <a:solidFill>
                  <a:schemeClr val="tx1"/>
                </a:solidFill>
              </a:rPr>
              <a:t>provocarle sentimiento de frustración.</a:t>
            </a:r>
          </a:p>
          <a:p>
            <a:pPr algn="just"/>
            <a:endParaRPr lang="es-ES" dirty="0">
              <a:solidFill>
                <a:schemeClr val="tx1"/>
              </a:solidFill>
            </a:endParaRPr>
          </a:p>
          <a:p>
            <a:pPr algn="just"/>
            <a:r>
              <a:rPr lang="es-ES" dirty="0" smtClean="0">
                <a:solidFill>
                  <a:schemeClr val="tx1"/>
                </a:solidFill>
              </a:rPr>
              <a:t>- Escucha </a:t>
            </a:r>
            <a:r>
              <a:rPr lang="es-ES" dirty="0">
                <a:solidFill>
                  <a:schemeClr val="tx1"/>
                </a:solidFill>
              </a:rPr>
              <a:t>parcialmente las </a:t>
            </a:r>
            <a:r>
              <a:rPr lang="es-ES" dirty="0" smtClean="0">
                <a:solidFill>
                  <a:schemeClr val="tx1"/>
                </a:solidFill>
              </a:rPr>
              <a:t>explicaciones y </a:t>
            </a:r>
            <a:r>
              <a:rPr lang="es-ES" dirty="0">
                <a:solidFill>
                  <a:schemeClr val="tx1"/>
                </a:solidFill>
              </a:rPr>
              <a:t>con frecuencia parece </a:t>
            </a:r>
            <a:r>
              <a:rPr lang="es-ES" dirty="0" smtClean="0">
                <a:solidFill>
                  <a:schemeClr val="tx1"/>
                </a:solidFill>
              </a:rPr>
              <a:t>no estar </a:t>
            </a:r>
            <a:r>
              <a:rPr lang="es-ES" dirty="0">
                <a:solidFill>
                  <a:schemeClr val="tx1"/>
                </a:solidFill>
              </a:rPr>
              <a:t>concentrado, pero </a:t>
            </a:r>
            <a:r>
              <a:rPr lang="es-ES" dirty="0" smtClean="0">
                <a:solidFill>
                  <a:schemeClr val="tx1"/>
                </a:solidFill>
              </a:rPr>
              <a:t>siempre sabe </a:t>
            </a:r>
            <a:r>
              <a:rPr lang="es-ES" dirty="0">
                <a:solidFill>
                  <a:schemeClr val="tx1"/>
                </a:solidFill>
              </a:rPr>
              <a:t>lo que está pasando, y si </a:t>
            </a:r>
            <a:r>
              <a:rPr lang="es-ES" dirty="0" smtClean="0">
                <a:solidFill>
                  <a:schemeClr val="tx1"/>
                </a:solidFill>
              </a:rPr>
              <a:t>le hacen </a:t>
            </a:r>
            <a:r>
              <a:rPr lang="es-ES" dirty="0">
                <a:solidFill>
                  <a:schemeClr val="tx1"/>
                </a:solidFill>
              </a:rPr>
              <a:t>una pregunta sabe la respuesta</a:t>
            </a:r>
            <a:r>
              <a:rPr lang="es-ES" dirty="0" smtClean="0">
                <a:solidFill>
                  <a:schemeClr val="tx1"/>
                </a:solidFill>
              </a:rPr>
              <a:t>.</a:t>
            </a:r>
          </a:p>
          <a:p>
            <a:pPr algn="just"/>
            <a:endParaRPr lang="es-ES" dirty="0">
              <a:solidFill>
                <a:schemeClr val="tx1"/>
              </a:solidFill>
            </a:endParaRPr>
          </a:p>
          <a:p>
            <a:pPr algn="just"/>
            <a:r>
              <a:rPr lang="es-ES" dirty="0" smtClean="0">
                <a:solidFill>
                  <a:schemeClr val="tx1"/>
                </a:solidFill>
              </a:rPr>
              <a:t>- Muestra </a:t>
            </a:r>
            <a:r>
              <a:rPr lang="es-ES" dirty="0">
                <a:solidFill>
                  <a:schemeClr val="tx1"/>
                </a:solidFill>
              </a:rPr>
              <a:t>un interés excepcional </a:t>
            </a:r>
            <a:r>
              <a:rPr lang="es-ES" dirty="0" smtClean="0">
                <a:solidFill>
                  <a:schemeClr val="tx1"/>
                </a:solidFill>
              </a:rPr>
              <a:t>en los </a:t>
            </a:r>
            <a:r>
              <a:rPr lang="es-ES" dirty="0">
                <a:solidFill>
                  <a:schemeClr val="tx1"/>
                </a:solidFill>
              </a:rPr>
              <a:t>problemas de los adultos, </a:t>
            </a:r>
            <a:r>
              <a:rPr lang="es-ES" dirty="0" smtClean="0">
                <a:solidFill>
                  <a:schemeClr val="tx1"/>
                </a:solidFill>
              </a:rPr>
              <a:t>como por </a:t>
            </a:r>
            <a:r>
              <a:rPr lang="es-ES" dirty="0">
                <a:solidFill>
                  <a:schemeClr val="tx1"/>
                </a:solidFill>
              </a:rPr>
              <a:t>ejemplo temas de </a:t>
            </a:r>
            <a:r>
              <a:rPr lang="es-ES" dirty="0" smtClean="0">
                <a:solidFill>
                  <a:schemeClr val="tx1"/>
                </a:solidFill>
              </a:rPr>
              <a:t>actualidad (</a:t>
            </a:r>
            <a:r>
              <a:rPr lang="es-ES" dirty="0">
                <a:solidFill>
                  <a:schemeClr val="tx1"/>
                </a:solidFill>
              </a:rPr>
              <a:t>local y mundial), la justicia, el universo</a:t>
            </a:r>
            <a:r>
              <a:rPr lang="es-ES" dirty="0" smtClean="0">
                <a:solidFill>
                  <a:schemeClr val="tx1"/>
                </a:solidFill>
              </a:rPr>
              <a:t>, etc.</a:t>
            </a:r>
          </a:p>
          <a:p>
            <a:pPr algn="just"/>
            <a:endParaRPr lang="es-ES" dirty="0" smtClean="0">
              <a:solidFill>
                <a:schemeClr val="tx1"/>
              </a:solidFill>
            </a:endParaRPr>
          </a:p>
          <a:p>
            <a:pPr algn="just"/>
            <a:endParaRPr lang="es-ES" dirty="0" smtClean="0">
              <a:solidFill>
                <a:schemeClr val="tx1"/>
              </a:solidFill>
            </a:endParaRPr>
          </a:p>
          <a:p>
            <a:pPr algn="just"/>
            <a:endParaRPr lang="es-ES" dirty="0" smtClean="0">
              <a:solidFill>
                <a:schemeClr val="tx1"/>
              </a:solidFill>
            </a:endParaRPr>
          </a:p>
          <a:p>
            <a:pPr algn="just"/>
            <a:endParaRPr lang="es-ES" dirty="0">
              <a:solidFill>
                <a:schemeClr val="tx1"/>
              </a:solidFill>
            </a:endParaRPr>
          </a:p>
          <a:p>
            <a:pPr algn="just"/>
            <a:endParaRPr lang="es-ES" dirty="0">
              <a:solidFill>
                <a:schemeClr val="tx1"/>
              </a:solidFill>
            </a:endParaRPr>
          </a:p>
        </p:txBody>
      </p:sp>
      <p:sp>
        <p:nvSpPr>
          <p:cNvPr id="4" name="3 CuadroTexto"/>
          <p:cNvSpPr txBox="1"/>
          <p:nvPr/>
        </p:nvSpPr>
        <p:spPr>
          <a:xfrm>
            <a:off x="2771800" y="6200254"/>
            <a:ext cx="6372200" cy="646331"/>
          </a:xfrm>
          <a:prstGeom prst="rect">
            <a:avLst/>
          </a:prstGeom>
          <a:noFill/>
        </p:spPr>
        <p:txBody>
          <a:bodyPr wrap="square" rtlCol="0">
            <a:spAutoFit/>
          </a:bodyPr>
          <a:lstStyle/>
          <a:p>
            <a:r>
              <a:rPr lang="es-ES" dirty="0">
                <a:solidFill>
                  <a:schemeClr val="accent4">
                    <a:lumMod val="75000"/>
                  </a:schemeClr>
                </a:solidFill>
              </a:rPr>
              <a:t>A. </a:t>
            </a:r>
            <a:r>
              <a:rPr lang="es-ES" dirty="0" smtClean="0">
                <a:solidFill>
                  <a:schemeClr val="accent4">
                    <a:lumMod val="75000"/>
                  </a:schemeClr>
                </a:solidFill>
              </a:rPr>
              <a:t>GUIRADO y </a:t>
            </a:r>
            <a:r>
              <a:rPr lang="es-ES" dirty="0">
                <a:solidFill>
                  <a:schemeClr val="accent4">
                    <a:lumMod val="75000"/>
                  </a:schemeClr>
                </a:solidFill>
              </a:rPr>
              <a:t>M. MARTÍNEZ TORRES (2010), Alumnado</a:t>
            </a:r>
          </a:p>
          <a:p>
            <a:r>
              <a:rPr lang="es-ES" dirty="0">
                <a:solidFill>
                  <a:schemeClr val="accent4">
                    <a:lumMod val="75000"/>
                  </a:schemeClr>
                </a:solidFill>
              </a:rPr>
              <a:t>con altas capacidades, Barcelona</a:t>
            </a:r>
            <a:r>
              <a:rPr lang="es-ES" dirty="0" smtClean="0">
                <a:solidFill>
                  <a:schemeClr val="accent4">
                    <a:lumMod val="75000"/>
                  </a:schemeClr>
                </a:solidFill>
              </a:rPr>
              <a:t>, </a:t>
            </a:r>
            <a:r>
              <a:rPr lang="es-ES" dirty="0" err="1" smtClean="0">
                <a:solidFill>
                  <a:schemeClr val="accent4">
                    <a:lumMod val="75000"/>
                  </a:schemeClr>
                </a:solidFill>
              </a:rPr>
              <a:t>Graó</a:t>
            </a:r>
            <a:r>
              <a:rPr lang="es-ES" dirty="0" smtClean="0">
                <a:solidFill>
                  <a:schemeClr val="accent4">
                    <a:lumMod val="75000"/>
                  </a:schemeClr>
                </a:solidFill>
              </a:rPr>
              <a:t> </a:t>
            </a:r>
            <a:r>
              <a:rPr lang="es-ES" dirty="0">
                <a:solidFill>
                  <a:schemeClr val="accent4">
                    <a:lumMod val="75000"/>
                  </a:schemeClr>
                </a:solidFill>
              </a:rPr>
              <a:t>(Escuela Inclusiva, 2).</a:t>
            </a:r>
          </a:p>
        </p:txBody>
      </p:sp>
    </p:spTree>
    <p:extLst>
      <p:ext uri="{BB962C8B-B14F-4D97-AF65-F5344CB8AC3E}">
        <p14:creationId xmlns:p14="http://schemas.microsoft.com/office/powerpoint/2010/main" val="3113318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331640" y="1700808"/>
            <a:ext cx="7056784" cy="3201392"/>
          </a:xfrm>
        </p:spPr>
        <p:txBody>
          <a:bodyPr>
            <a:normAutofit/>
          </a:bodyPr>
          <a:lstStyle/>
          <a:p>
            <a:pPr algn="just"/>
            <a:r>
              <a:rPr lang="es-ES" dirty="0" smtClean="0">
                <a:solidFill>
                  <a:schemeClr val="tx1"/>
                </a:solidFill>
              </a:rPr>
              <a:t>- Tiene </a:t>
            </a:r>
            <a:r>
              <a:rPr lang="es-ES" dirty="0">
                <a:solidFill>
                  <a:schemeClr val="tx1"/>
                </a:solidFill>
              </a:rPr>
              <a:t>una fuerte necesidad de mantenerse independiente y orientado a los propios intereses</a:t>
            </a:r>
            <a:r>
              <a:rPr lang="es-ES" dirty="0" smtClean="0">
                <a:solidFill>
                  <a:schemeClr val="tx1"/>
                </a:solidFill>
              </a:rPr>
              <a:t>.</a:t>
            </a:r>
          </a:p>
          <a:p>
            <a:pPr algn="just"/>
            <a:endParaRPr lang="es-ES" dirty="0">
              <a:solidFill>
                <a:schemeClr val="tx1"/>
              </a:solidFill>
            </a:endParaRPr>
          </a:p>
          <a:p>
            <a:pPr algn="just"/>
            <a:r>
              <a:rPr lang="es-ES" dirty="0" smtClean="0">
                <a:solidFill>
                  <a:schemeClr val="tx1"/>
                </a:solidFill>
              </a:rPr>
              <a:t>- Muestra </a:t>
            </a:r>
            <a:r>
              <a:rPr lang="es-ES" dirty="0">
                <a:solidFill>
                  <a:schemeClr val="tx1"/>
                </a:solidFill>
              </a:rPr>
              <a:t>una gran sensibilidad y </a:t>
            </a:r>
            <a:r>
              <a:rPr lang="es-ES" dirty="0" smtClean="0">
                <a:solidFill>
                  <a:schemeClr val="tx1"/>
                </a:solidFill>
              </a:rPr>
              <a:t>reacciona con </a:t>
            </a:r>
            <a:r>
              <a:rPr lang="es-ES" dirty="0">
                <a:solidFill>
                  <a:schemeClr val="tx1"/>
                </a:solidFill>
              </a:rPr>
              <a:t>intensidad ante </a:t>
            </a:r>
            <a:r>
              <a:rPr lang="es-ES" dirty="0" smtClean="0">
                <a:solidFill>
                  <a:schemeClr val="tx1"/>
                </a:solidFill>
              </a:rPr>
              <a:t>situaciones que </a:t>
            </a:r>
            <a:r>
              <a:rPr lang="es-ES" dirty="0">
                <a:solidFill>
                  <a:schemeClr val="tx1"/>
                </a:solidFill>
              </a:rPr>
              <a:t>le causen dolor.</a:t>
            </a:r>
          </a:p>
          <a:p>
            <a:pPr algn="just"/>
            <a:endParaRPr lang="es-ES" dirty="0"/>
          </a:p>
        </p:txBody>
      </p:sp>
      <p:sp>
        <p:nvSpPr>
          <p:cNvPr id="4" name="3 CuadroTexto"/>
          <p:cNvSpPr txBox="1"/>
          <p:nvPr/>
        </p:nvSpPr>
        <p:spPr>
          <a:xfrm>
            <a:off x="2771800" y="6200254"/>
            <a:ext cx="6372200" cy="646331"/>
          </a:xfrm>
          <a:prstGeom prst="rect">
            <a:avLst/>
          </a:prstGeom>
          <a:noFill/>
        </p:spPr>
        <p:txBody>
          <a:bodyPr wrap="square" rtlCol="0">
            <a:spAutoFit/>
          </a:bodyPr>
          <a:lstStyle/>
          <a:p>
            <a:r>
              <a:rPr lang="es-ES" dirty="0">
                <a:solidFill>
                  <a:schemeClr val="accent4">
                    <a:lumMod val="75000"/>
                  </a:schemeClr>
                </a:solidFill>
              </a:rPr>
              <a:t>A. </a:t>
            </a:r>
            <a:r>
              <a:rPr lang="es-ES" dirty="0" smtClean="0">
                <a:solidFill>
                  <a:schemeClr val="accent4">
                    <a:lumMod val="75000"/>
                  </a:schemeClr>
                </a:solidFill>
              </a:rPr>
              <a:t>GUIRADO y </a:t>
            </a:r>
            <a:r>
              <a:rPr lang="es-ES" dirty="0">
                <a:solidFill>
                  <a:schemeClr val="accent4">
                    <a:lumMod val="75000"/>
                  </a:schemeClr>
                </a:solidFill>
              </a:rPr>
              <a:t>M. MARTÍNEZ TORRES (2010), Alumnado</a:t>
            </a:r>
          </a:p>
          <a:p>
            <a:r>
              <a:rPr lang="es-ES" dirty="0">
                <a:solidFill>
                  <a:schemeClr val="accent4">
                    <a:lumMod val="75000"/>
                  </a:schemeClr>
                </a:solidFill>
              </a:rPr>
              <a:t>con altas capacidades, Barcelona</a:t>
            </a:r>
            <a:r>
              <a:rPr lang="es-ES" dirty="0" smtClean="0">
                <a:solidFill>
                  <a:schemeClr val="accent4">
                    <a:lumMod val="75000"/>
                  </a:schemeClr>
                </a:solidFill>
              </a:rPr>
              <a:t>, </a:t>
            </a:r>
            <a:r>
              <a:rPr lang="es-ES" dirty="0" err="1" smtClean="0">
                <a:solidFill>
                  <a:schemeClr val="accent4">
                    <a:lumMod val="75000"/>
                  </a:schemeClr>
                </a:solidFill>
              </a:rPr>
              <a:t>Graó</a:t>
            </a:r>
            <a:r>
              <a:rPr lang="es-ES" dirty="0" smtClean="0">
                <a:solidFill>
                  <a:schemeClr val="accent4">
                    <a:lumMod val="75000"/>
                  </a:schemeClr>
                </a:solidFill>
              </a:rPr>
              <a:t> </a:t>
            </a:r>
            <a:r>
              <a:rPr lang="es-ES" dirty="0">
                <a:solidFill>
                  <a:schemeClr val="accent4">
                    <a:lumMod val="75000"/>
                  </a:schemeClr>
                </a:solidFill>
              </a:rPr>
              <a:t>(Escuela Inclusiva, 2).</a:t>
            </a:r>
          </a:p>
        </p:txBody>
      </p:sp>
    </p:spTree>
    <p:extLst>
      <p:ext uri="{BB962C8B-B14F-4D97-AF65-F5344CB8AC3E}">
        <p14:creationId xmlns:p14="http://schemas.microsoft.com/office/powerpoint/2010/main" val="704976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331640" y="3429000"/>
            <a:ext cx="6400800" cy="1473200"/>
          </a:xfrm>
        </p:spPr>
        <p:txBody>
          <a:bodyPr/>
          <a:lstStyle/>
          <a:p>
            <a:endParaRPr lang="es-ES" dirty="0"/>
          </a:p>
        </p:txBody>
      </p:sp>
      <p:sp>
        <p:nvSpPr>
          <p:cNvPr id="4" name="3 Rectángulo"/>
          <p:cNvSpPr/>
          <p:nvPr/>
        </p:nvSpPr>
        <p:spPr>
          <a:xfrm>
            <a:off x="563394" y="1991009"/>
            <a:ext cx="7920880" cy="3139321"/>
          </a:xfrm>
          <a:prstGeom prst="rect">
            <a:avLst/>
          </a:prstGeom>
        </p:spPr>
        <p:txBody>
          <a:bodyPr wrap="square">
            <a:spAutoFit/>
          </a:bodyPr>
          <a:lstStyle/>
          <a:p>
            <a:r>
              <a:rPr lang="es-ES" dirty="0"/>
              <a:t>Manuel:</a:t>
            </a:r>
          </a:p>
          <a:p>
            <a:endParaRPr lang="es-ES" dirty="0"/>
          </a:p>
          <a:p>
            <a:pPr algn="just"/>
            <a:r>
              <a:rPr lang="es-ES" dirty="0" smtClean="0"/>
              <a:t>Manuel, de 6 años, </a:t>
            </a:r>
            <a:r>
              <a:rPr lang="es-ES" dirty="0"/>
              <a:t>es derivado a consulta por los tutores ya que tenía un perfil emocional que preocupaba en la escuela. En el patio no jugaba con sus compañeros de clase; acostumbraba a quedarse en pie, mirando cómo los demás jugaban en </a:t>
            </a:r>
            <a:r>
              <a:rPr lang="es-ES" dirty="0" smtClean="0"/>
              <a:t>la tierra. </a:t>
            </a:r>
            <a:r>
              <a:rPr lang="es-ES" dirty="0"/>
              <a:t>Se sospechaba que había dificultades familiares que hacían aún mayor el </a:t>
            </a:r>
            <a:r>
              <a:rPr lang="es-ES" dirty="0" smtClean="0"/>
              <a:t>problema: </a:t>
            </a:r>
            <a:r>
              <a:rPr lang="es-ES" dirty="0"/>
              <a:t>desatención, algo de negligencia, mala relación entre los adultos… Es derivado a consulta psicológica para atender las dificultades emocionales que  Manuel manifestaba en la escuela ya que están afectando a sus  aprendizajes (ya es evidente un retraso en el aprendizaje de la lectoescritura en relación a sus compañeros de clase).</a:t>
            </a:r>
          </a:p>
        </p:txBody>
      </p:sp>
    </p:spTree>
    <p:extLst>
      <p:ext uri="{BB962C8B-B14F-4D97-AF65-F5344CB8AC3E}">
        <p14:creationId xmlns:p14="http://schemas.microsoft.com/office/powerpoint/2010/main" val="4280455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328738" y="1268760"/>
            <a:ext cx="6400800" cy="1473200"/>
          </a:xfrm>
        </p:spPr>
        <p:txBody>
          <a:bodyPr>
            <a:normAutofit/>
          </a:bodyPr>
          <a:lstStyle/>
          <a:p>
            <a:r>
              <a:rPr lang="es-ES" sz="2800" dirty="0" smtClean="0">
                <a:solidFill>
                  <a:schemeClr val="tx1"/>
                </a:solidFill>
              </a:rPr>
              <a:t>Cómo realizar la observación en el patio.</a:t>
            </a:r>
            <a:endParaRPr lang="es-ES" sz="2800" dirty="0">
              <a:solidFill>
                <a:schemeClr val="tx1"/>
              </a:solidFill>
            </a:endParaRPr>
          </a:p>
        </p:txBody>
      </p:sp>
      <p:sp>
        <p:nvSpPr>
          <p:cNvPr id="4" name="3 CuadroTexto"/>
          <p:cNvSpPr txBox="1"/>
          <p:nvPr/>
        </p:nvSpPr>
        <p:spPr>
          <a:xfrm>
            <a:off x="2771800" y="6200254"/>
            <a:ext cx="6372200" cy="646331"/>
          </a:xfrm>
          <a:prstGeom prst="rect">
            <a:avLst/>
          </a:prstGeom>
          <a:noFill/>
        </p:spPr>
        <p:txBody>
          <a:bodyPr wrap="square" rtlCol="0">
            <a:spAutoFit/>
          </a:bodyPr>
          <a:lstStyle/>
          <a:p>
            <a:r>
              <a:rPr lang="es-ES" dirty="0">
                <a:solidFill>
                  <a:schemeClr val="accent4">
                    <a:lumMod val="75000"/>
                  </a:schemeClr>
                </a:solidFill>
              </a:rPr>
              <a:t>A. </a:t>
            </a:r>
            <a:r>
              <a:rPr lang="es-ES" dirty="0" smtClean="0">
                <a:solidFill>
                  <a:schemeClr val="accent4">
                    <a:lumMod val="75000"/>
                  </a:schemeClr>
                </a:solidFill>
              </a:rPr>
              <a:t>GUIRADO y </a:t>
            </a:r>
            <a:r>
              <a:rPr lang="es-ES" dirty="0">
                <a:solidFill>
                  <a:schemeClr val="accent4">
                    <a:lumMod val="75000"/>
                  </a:schemeClr>
                </a:solidFill>
              </a:rPr>
              <a:t>M. MARTÍNEZ TORRES (2010), Alumnado</a:t>
            </a:r>
          </a:p>
          <a:p>
            <a:r>
              <a:rPr lang="es-ES" dirty="0">
                <a:solidFill>
                  <a:schemeClr val="accent4">
                    <a:lumMod val="75000"/>
                  </a:schemeClr>
                </a:solidFill>
              </a:rPr>
              <a:t>con altas capacidades, Barcelona</a:t>
            </a:r>
            <a:r>
              <a:rPr lang="es-ES" dirty="0" smtClean="0">
                <a:solidFill>
                  <a:schemeClr val="accent4">
                    <a:lumMod val="75000"/>
                  </a:schemeClr>
                </a:solidFill>
              </a:rPr>
              <a:t>, </a:t>
            </a:r>
            <a:r>
              <a:rPr lang="es-ES" dirty="0" err="1" smtClean="0">
                <a:solidFill>
                  <a:schemeClr val="accent4">
                    <a:lumMod val="75000"/>
                  </a:schemeClr>
                </a:solidFill>
              </a:rPr>
              <a:t>Graó</a:t>
            </a:r>
            <a:r>
              <a:rPr lang="es-ES" dirty="0" smtClean="0">
                <a:solidFill>
                  <a:schemeClr val="accent4">
                    <a:lumMod val="75000"/>
                  </a:schemeClr>
                </a:solidFill>
              </a:rPr>
              <a:t> </a:t>
            </a:r>
            <a:r>
              <a:rPr lang="es-ES" dirty="0">
                <a:solidFill>
                  <a:schemeClr val="accent4">
                    <a:lumMod val="75000"/>
                  </a:schemeClr>
                </a:solidFill>
              </a:rPr>
              <a:t>(Escuela Inclusiva, 2).</a:t>
            </a:r>
          </a:p>
        </p:txBody>
      </p:sp>
      <p:pic>
        <p:nvPicPr>
          <p:cNvPr id="102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985" y="2276872"/>
            <a:ext cx="3098279" cy="303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733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259632" y="1556792"/>
            <a:ext cx="6400800" cy="1473200"/>
          </a:xfrm>
        </p:spPr>
        <p:txBody>
          <a:bodyPr/>
          <a:lstStyle/>
          <a:p>
            <a:pPr algn="just"/>
            <a:r>
              <a:rPr lang="es-ES" sz="2800" dirty="0" smtClean="0">
                <a:solidFill>
                  <a:schemeClr val="tx1"/>
                </a:solidFill>
              </a:rPr>
              <a:t>ANÁLISIS DE LAS PRODUCCIONES</a:t>
            </a:r>
            <a:endParaRPr lang="es-ES" sz="2800" dirty="0">
              <a:solidFill>
                <a:schemeClr val="tx1"/>
              </a:solidFill>
            </a:endParaRPr>
          </a:p>
        </p:txBody>
      </p:sp>
      <p:sp>
        <p:nvSpPr>
          <p:cNvPr id="4" name="3 CuadroTexto"/>
          <p:cNvSpPr txBox="1"/>
          <p:nvPr/>
        </p:nvSpPr>
        <p:spPr>
          <a:xfrm>
            <a:off x="971600" y="2690336"/>
            <a:ext cx="7416824" cy="1323439"/>
          </a:xfrm>
          <a:prstGeom prst="rect">
            <a:avLst/>
          </a:prstGeom>
          <a:noFill/>
        </p:spPr>
        <p:txBody>
          <a:bodyPr wrap="square" rtlCol="0">
            <a:spAutoFit/>
          </a:bodyPr>
          <a:lstStyle/>
          <a:p>
            <a:pPr algn="just"/>
            <a:r>
              <a:rPr lang="es-ES" sz="2000" dirty="0"/>
              <a:t>P</a:t>
            </a:r>
            <a:r>
              <a:rPr lang="es-ES" sz="2000" dirty="0" smtClean="0"/>
              <a:t>roducciones </a:t>
            </a:r>
            <a:r>
              <a:rPr lang="es-ES" sz="2000" dirty="0"/>
              <a:t>orales y escritas, dibujos, tareas diversas, etc.</a:t>
            </a:r>
          </a:p>
          <a:p>
            <a:pPr algn="just"/>
            <a:r>
              <a:rPr lang="es-ES" sz="2000" dirty="0"/>
              <a:t>Pueden ser producciones de actividades del grupo‐aula, </a:t>
            </a:r>
            <a:r>
              <a:rPr lang="es-ES" sz="2000" dirty="0" smtClean="0"/>
              <a:t>o también </a:t>
            </a:r>
            <a:r>
              <a:rPr lang="es-ES" sz="2000" dirty="0"/>
              <a:t>producciones de actividades específicas, </a:t>
            </a:r>
            <a:r>
              <a:rPr lang="es-ES" sz="2000" dirty="0" smtClean="0"/>
              <a:t>planteadas para </a:t>
            </a:r>
            <a:r>
              <a:rPr lang="es-ES" sz="2000" dirty="0"/>
              <a:t>la propia niña o niño.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749498"/>
            <a:ext cx="5114131" cy="296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825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899592" y="1406556"/>
            <a:ext cx="4176464" cy="4614731"/>
          </a:xfrm>
        </p:spPr>
        <p:txBody>
          <a:bodyPr>
            <a:noAutofit/>
          </a:bodyPr>
          <a:lstStyle/>
          <a:p>
            <a:pPr algn="l"/>
            <a:r>
              <a:rPr lang="es-ES" sz="2800" dirty="0" smtClean="0">
                <a:solidFill>
                  <a:schemeClr val="tx1"/>
                </a:solidFill>
              </a:rPr>
              <a:t>El </a:t>
            </a:r>
            <a:r>
              <a:rPr lang="es-ES" sz="2800" dirty="0">
                <a:solidFill>
                  <a:schemeClr val="tx1"/>
                </a:solidFill>
              </a:rPr>
              <a:t>análisis del tipo de </a:t>
            </a:r>
            <a:r>
              <a:rPr lang="es-ES" sz="2800" b="1" dirty="0">
                <a:solidFill>
                  <a:schemeClr val="tx1"/>
                </a:solidFill>
              </a:rPr>
              <a:t>preguntas y consultas que hace </a:t>
            </a:r>
            <a:r>
              <a:rPr lang="es-ES" sz="2800" dirty="0" smtClean="0">
                <a:solidFill>
                  <a:schemeClr val="tx1"/>
                </a:solidFill>
              </a:rPr>
              <a:t>puede darnos </a:t>
            </a:r>
            <a:r>
              <a:rPr lang="es-ES" sz="2800" dirty="0">
                <a:solidFill>
                  <a:schemeClr val="tx1"/>
                </a:solidFill>
              </a:rPr>
              <a:t>datos sobre su funcionamiento mental: </a:t>
            </a:r>
            <a:r>
              <a:rPr lang="es-ES" sz="2800" dirty="0" smtClean="0">
                <a:solidFill>
                  <a:schemeClr val="tx1"/>
                </a:solidFill>
              </a:rPr>
              <a:t>preguntas creativas</a:t>
            </a:r>
            <a:r>
              <a:rPr lang="es-ES" sz="2800" dirty="0">
                <a:solidFill>
                  <a:schemeClr val="tx1"/>
                </a:solidFill>
              </a:rPr>
              <a:t>, comentarios curiosos, preguntas inferenciales</a:t>
            </a:r>
            <a:r>
              <a:rPr lang="es-ES" sz="2800" dirty="0" smtClean="0">
                <a:solidFill>
                  <a:schemeClr val="tx1"/>
                </a:solidFill>
              </a:rPr>
              <a:t>, inusuales</a:t>
            </a:r>
            <a:r>
              <a:rPr lang="es-ES" sz="2800" dirty="0">
                <a:solidFill>
                  <a:schemeClr val="tx1"/>
                </a:solidFill>
              </a:rPr>
              <a:t>, raras</a:t>
            </a:r>
            <a:r>
              <a:rPr lang="es-ES" sz="2800" dirty="0" smtClean="0">
                <a:solidFill>
                  <a:schemeClr val="tx1"/>
                </a:solidFill>
              </a:rPr>
              <a:t>.</a:t>
            </a:r>
            <a:endParaRPr lang="es-ES" sz="28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91636"/>
            <a:ext cx="3615284" cy="5432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560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043608" y="1196752"/>
            <a:ext cx="7704856" cy="2808312"/>
          </a:xfrm>
        </p:spPr>
        <p:txBody>
          <a:bodyPr>
            <a:normAutofit/>
          </a:bodyPr>
          <a:lstStyle/>
          <a:p>
            <a:pPr algn="just"/>
            <a:r>
              <a:rPr lang="es-ES" sz="2800" dirty="0" smtClean="0">
                <a:solidFill>
                  <a:schemeClr val="tx1"/>
                </a:solidFill>
              </a:rPr>
              <a:t>Los </a:t>
            </a:r>
            <a:r>
              <a:rPr lang="es-ES" sz="2800" b="1" dirty="0">
                <a:solidFill>
                  <a:schemeClr val="tx1"/>
                </a:solidFill>
              </a:rPr>
              <a:t>conocimientos generales y específicos que </a:t>
            </a:r>
            <a:r>
              <a:rPr lang="es-ES" sz="2800" dirty="0">
                <a:solidFill>
                  <a:schemeClr val="tx1"/>
                </a:solidFill>
              </a:rPr>
              <a:t>tiene, bien </a:t>
            </a:r>
            <a:r>
              <a:rPr lang="es-ES" sz="2800" dirty="0" smtClean="0">
                <a:solidFill>
                  <a:schemeClr val="tx1"/>
                </a:solidFill>
              </a:rPr>
              <a:t>sea referidos </a:t>
            </a:r>
            <a:r>
              <a:rPr lang="es-ES" sz="2800" dirty="0">
                <a:solidFill>
                  <a:schemeClr val="tx1"/>
                </a:solidFill>
              </a:rPr>
              <a:t>a lo escolar como a temas que sean </a:t>
            </a:r>
            <a:r>
              <a:rPr lang="es-ES" sz="2800" dirty="0" smtClean="0">
                <a:solidFill>
                  <a:schemeClr val="tx1"/>
                </a:solidFill>
              </a:rPr>
              <a:t>de </a:t>
            </a:r>
            <a:r>
              <a:rPr lang="es-ES" sz="2800" dirty="0">
                <a:solidFill>
                  <a:schemeClr val="tx1"/>
                </a:solidFill>
              </a:rPr>
              <a:t>su interés</a:t>
            </a:r>
            <a:r>
              <a:rPr lang="es-ES" sz="2800" dirty="0" smtClean="0">
                <a:solidFill>
                  <a:schemeClr val="tx1"/>
                </a:solidFill>
              </a:rPr>
              <a:t>: temas </a:t>
            </a:r>
            <a:r>
              <a:rPr lang="es-ES" sz="2800" dirty="0">
                <a:solidFill>
                  <a:schemeClr val="tx1"/>
                </a:solidFill>
              </a:rPr>
              <a:t>sociales, culturales… Así como la profundidad con </a:t>
            </a:r>
            <a:r>
              <a:rPr lang="es-ES" sz="2800" dirty="0" smtClean="0">
                <a:solidFill>
                  <a:schemeClr val="tx1"/>
                </a:solidFill>
              </a:rPr>
              <a:t>que domina </a:t>
            </a:r>
            <a:r>
              <a:rPr lang="es-ES" sz="2800" dirty="0">
                <a:solidFill>
                  <a:schemeClr val="tx1"/>
                </a:solidFill>
              </a:rPr>
              <a:t>el conocimiento.</a:t>
            </a:r>
          </a:p>
          <a:p>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28" y="3429000"/>
            <a:ext cx="4824536" cy="321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312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4" name="3 Rectángulo"/>
          <p:cNvSpPr/>
          <p:nvPr/>
        </p:nvSpPr>
        <p:spPr>
          <a:xfrm>
            <a:off x="971600" y="1582341"/>
            <a:ext cx="7056784" cy="1815882"/>
          </a:xfrm>
          <a:prstGeom prst="rect">
            <a:avLst/>
          </a:prstGeom>
        </p:spPr>
        <p:txBody>
          <a:bodyPr wrap="square">
            <a:spAutoFit/>
          </a:bodyPr>
          <a:lstStyle/>
          <a:p>
            <a:pPr algn="just"/>
            <a:r>
              <a:rPr lang="es-ES" sz="2800" dirty="0" smtClean="0"/>
              <a:t>La </a:t>
            </a:r>
            <a:r>
              <a:rPr lang="es-ES" sz="2800" b="1" dirty="0"/>
              <a:t>preferencia por actividades más complejas</a:t>
            </a:r>
            <a:r>
              <a:rPr lang="es-ES" sz="2800" dirty="0"/>
              <a:t>, nuevas o </a:t>
            </a:r>
            <a:r>
              <a:rPr lang="es-ES" sz="2800" dirty="0" smtClean="0"/>
              <a:t>difíciles también </a:t>
            </a:r>
            <a:r>
              <a:rPr lang="es-ES" sz="2800" dirty="0"/>
              <a:t>puede indicar al maestro/a que esa alumna o </a:t>
            </a:r>
            <a:r>
              <a:rPr lang="es-ES" sz="2800" dirty="0" smtClean="0"/>
              <a:t>alumno posee </a:t>
            </a:r>
            <a:r>
              <a:rPr lang="es-ES" sz="2800" dirty="0"/>
              <a:t>unas características diferentes</a:t>
            </a:r>
            <a:r>
              <a:rPr lang="es-ES" sz="2800" dirty="0" smtClean="0"/>
              <a:t>. </a:t>
            </a:r>
            <a:endParaRPr lang="es-ES" sz="2800" dirty="0"/>
          </a:p>
        </p:txBody>
      </p:sp>
      <p:pic>
        <p:nvPicPr>
          <p:cNvPr id="5122" name="Picture 2" descr="Resultado de imagen de imagenes de niños con altas capacidades intelectu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449292"/>
            <a:ext cx="6671642" cy="309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72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899592" y="1484784"/>
            <a:ext cx="7632848" cy="3129384"/>
          </a:xfrm>
        </p:spPr>
        <p:txBody>
          <a:bodyPr>
            <a:noAutofit/>
          </a:bodyPr>
          <a:lstStyle/>
          <a:p>
            <a:pPr algn="just"/>
            <a:r>
              <a:rPr lang="es-ES" sz="2800" dirty="0" smtClean="0">
                <a:solidFill>
                  <a:schemeClr val="tx1"/>
                </a:solidFill>
              </a:rPr>
              <a:t> </a:t>
            </a:r>
            <a:r>
              <a:rPr lang="es-ES" sz="2800" dirty="0">
                <a:solidFill>
                  <a:schemeClr val="tx1"/>
                </a:solidFill>
              </a:rPr>
              <a:t>El </a:t>
            </a:r>
            <a:r>
              <a:rPr lang="es-ES" sz="2800" b="1" dirty="0">
                <a:solidFill>
                  <a:schemeClr val="tx1"/>
                </a:solidFill>
              </a:rPr>
              <a:t>análisis de la relación con sus compañeros/as</a:t>
            </a:r>
            <a:r>
              <a:rPr lang="es-ES" sz="2800" dirty="0">
                <a:solidFill>
                  <a:schemeClr val="tx1"/>
                </a:solidFill>
              </a:rPr>
              <a:t>; en </a:t>
            </a:r>
            <a:r>
              <a:rPr lang="es-ES" sz="2800" dirty="0" smtClean="0">
                <a:solidFill>
                  <a:schemeClr val="tx1"/>
                </a:solidFill>
              </a:rPr>
              <a:t>ocasiones suelen </a:t>
            </a:r>
            <a:r>
              <a:rPr lang="es-ES" sz="2800" dirty="0">
                <a:solidFill>
                  <a:schemeClr val="tx1"/>
                </a:solidFill>
              </a:rPr>
              <a:t>ser líderes, buscan soluciones originales a los conflictos</a:t>
            </a:r>
            <a:r>
              <a:rPr lang="es-ES" sz="2800" dirty="0" smtClean="0">
                <a:solidFill>
                  <a:schemeClr val="tx1"/>
                </a:solidFill>
              </a:rPr>
              <a:t>, son </a:t>
            </a:r>
            <a:r>
              <a:rPr lang="es-ES" sz="2800" dirty="0">
                <a:solidFill>
                  <a:schemeClr val="tx1"/>
                </a:solidFill>
              </a:rPr>
              <a:t>reconocidos por el grupo como rápidos y hábiles en </a:t>
            </a:r>
            <a:r>
              <a:rPr lang="es-ES" sz="2800" dirty="0" smtClean="0">
                <a:solidFill>
                  <a:schemeClr val="tx1"/>
                </a:solidFill>
              </a:rPr>
              <a:t>el aprendizaje</a:t>
            </a:r>
            <a:r>
              <a:rPr lang="es-ES" sz="2800" dirty="0">
                <a:solidFill>
                  <a:schemeClr val="tx1"/>
                </a:solidFill>
              </a:rPr>
              <a:t>.</a:t>
            </a:r>
          </a:p>
          <a:p>
            <a:pPr algn="just"/>
            <a:endParaRPr lang="es-E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160" y="3789041"/>
            <a:ext cx="5154803" cy="28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572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755576" y="1052736"/>
            <a:ext cx="7776864" cy="4680520"/>
          </a:xfrm>
          <a:noFill/>
          <a:ln>
            <a:noFill/>
          </a:ln>
        </p:spPr>
        <p:txBody>
          <a:bodyPr>
            <a:normAutofit/>
          </a:bodyPr>
          <a:lstStyle/>
          <a:p>
            <a:pPr algn="just"/>
            <a:r>
              <a:rPr lang="es-ES" sz="2800" dirty="0" smtClean="0">
                <a:solidFill>
                  <a:schemeClr val="tx1"/>
                </a:solidFill>
              </a:rPr>
              <a:t>APLICACIÓN DE CUESTIONARIOS DE DETECCION:</a:t>
            </a:r>
          </a:p>
          <a:p>
            <a:pPr algn="just"/>
            <a:endParaRPr lang="es-ES" sz="2800" dirty="0" smtClean="0">
              <a:solidFill>
                <a:schemeClr val="tx1"/>
              </a:solidFill>
            </a:endParaRPr>
          </a:p>
          <a:p>
            <a:pPr algn="just"/>
            <a:endParaRPr lang="es-ES" sz="2800" dirty="0">
              <a:solidFill>
                <a:schemeClr val="tx1"/>
              </a:solidFill>
            </a:endParaRPr>
          </a:p>
          <a:p>
            <a:pPr algn="just"/>
            <a:r>
              <a:rPr lang="es-ES" sz="2800" dirty="0" smtClean="0">
                <a:solidFill>
                  <a:schemeClr val="bg2">
                    <a:lumMod val="10000"/>
                  </a:schemeClr>
                </a:solidFill>
                <a:hlinkClick r:id="rId2" action="ppaction://hlinkfile"/>
              </a:rPr>
              <a:t>cuestionario detección altas capacidades de 5 a 8 años.txt.docx</a:t>
            </a:r>
            <a:endParaRPr lang="es-ES" sz="2800" dirty="0" smtClean="0">
              <a:solidFill>
                <a:schemeClr val="bg2">
                  <a:lumMod val="10000"/>
                </a:schemeClr>
              </a:solidFill>
            </a:endParaRPr>
          </a:p>
          <a:p>
            <a:pPr algn="just"/>
            <a:endParaRPr lang="es-ES" sz="2800" dirty="0">
              <a:solidFill>
                <a:schemeClr val="tx1"/>
              </a:solidFill>
            </a:endParaRPr>
          </a:p>
          <a:p>
            <a:pPr algn="just"/>
            <a:r>
              <a:rPr lang="es-ES" sz="2800" dirty="0" smtClean="0">
                <a:solidFill>
                  <a:schemeClr val="tx1"/>
                </a:solidFill>
                <a:hlinkClick r:id="rId3" action="ppaction://hlinkfile"/>
              </a:rPr>
              <a:t>detección altas capacidades de 9 a 14 años.pdf</a:t>
            </a:r>
            <a:endParaRPr lang="es-ES" sz="2800" dirty="0">
              <a:solidFill>
                <a:schemeClr val="tx1"/>
              </a:solidFill>
            </a:endParaRPr>
          </a:p>
        </p:txBody>
      </p:sp>
    </p:spTree>
    <p:extLst>
      <p:ext uri="{BB962C8B-B14F-4D97-AF65-F5344CB8AC3E}">
        <p14:creationId xmlns:p14="http://schemas.microsoft.com/office/powerpoint/2010/main" val="3113318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323528" y="1340768"/>
            <a:ext cx="7416824" cy="4464496"/>
          </a:xfrm>
        </p:spPr>
        <p:txBody>
          <a:bodyPr>
            <a:normAutofit/>
          </a:bodyPr>
          <a:lstStyle/>
          <a:p>
            <a:pPr algn="just"/>
            <a:r>
              <a:rPr lang="es-ES" sz="2800" dirty="0" smtClean="0">
                <a:solidFill>
                  <a:schemeClr val="tx1"/>
                </a:solidFill>
              </a:rPr>
              <a:t>Y de la </a:t>
            </a:r>
            <a:r>
              <a:rPr lang="es-ES" sz="2800" dirty="0" smtClean="0">
                <a:solidFill>
                  <a:schemeClr val="tx1"/>
                </a:solidFill>
              </a:rPr>
              <a:t>creatividad</a:t>
            </a:r>
            <a:r>
              <a:rPr lang="es-ES" sz="2800" dirty="0" smtClean="0">
                <a:solidFill>
                  <a:schemeClr val="tx1"/>
                </a:solidFill>
              </a:rPr>
              <a:t>, </a:t>
            </a:r>
            <a:r>
              <a:rPr lang="es-ES" sz="2800" dirty="0" smtClean="0">
                <a:solidFill>
                  <a:schemeClr val="tx1"/>
                </a:solidFill>
              </a:rPr>
              <a:t>¿hay </a:t>
            </a:r>
            <a:r>
              <a:rPr lang="es-ES" sz="2800" dirty="0" smtClean="0">
                <a:solidFill>
                  <a:schemeClr val="tx1"/>
                </a:solidFill>
              </a:rPr>
              <a:t>algo que decir</a:t>
            </a:r>
            <a:r>
              <a:rPr lang="es-ES" sz="2800" dirty="0" smtClean="0">
                <a:solidFill>
                  <a:schemeClr val="tx1"/>
                </a:solidFill>
              </a:rPr>
              <a:t>?</a:t>
            </a:r>
          </a:p>
          <a:p>
            <a:pPr algn="just"/>
            <a:endParaRPr lang="es-ES" sz="2800" dirty="0">
              <a:solidFill>
                <a:schemeClr val="tx1"/>
              </a:solidFill>
            </a:endParaRPr>
          </a:p>
          <a:p>
            <a:pPr algn="just"/>
            <a:r>
              <a:rPr lang="es-ES" sz="2800" dirty="0" smtClean="0">
                <a:solidFill>
                  <a:schemeClr val="tx1"/>
                </a:solidFill>
              </a:rPr>
              <a:t>Desde la perspectiva cognitiva de la creatividad, Robert J. </a:t>
            </a:r>
            <a:r>
              <a:rPr lang="es-ES" sz="2800" dirty="0" err="1" smtClean="0">
                <a:solidFill>
                  <a:schemeClr val="tx1"/>
                </a:solidFill>
              </a:rPr>
              <a:t>Sternberg</a:t>
            </a:r>
            <a:r>
              <a:rPr lang="es-ES" sz="2800" dirty="0" smtClean="0">
                <a:solidFill>
                  <a:schemeClr val="tx1"/>
                </a:solidFill>
              </a:rPr>
              <a:t> (1997) la define como </a:t>
            </a:r>
            <a:r>
              <a:rPr lang="es-ES" sz="2800" b="1" i="1" dirty="0" smtClean="0">
                <a:solidFill>
                  <a:schemeClr val="tx1"/>
                </a:solidFill>
              </a:rPr>
              <a:t>la capacidad que tienen algunas personas para resolver problemas no convencionales, utilizando recursos estratégicos inusuales.</a:t>
            </a:r>
            <a:endParaRPr lang="es-ES"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314825"/>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794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331640" y="1340768"/>
            <a:ext cx="7128792" cy="3561432"/>
          </a:xfrm>
        </p:spPr>
        <p:txBody>
          <a:bodyPr>
            <a:noAutofit/>
          </a:bodyPr>
          <a:lstStyle/>
          <a:p>
            <a:pPr algn="just"/>
            <a:r>
              <a:rPr lang="es-ES" sz="2400" b="1" dirty="0" smtClean="0">
                <a:solidFill>
                  <a:schemeClr val="tx1"/>
                </a:solidFill>
                <a:latin typeface="Calibri" panose="020F0502020204030204" pitchFamily="34" charset="0"/>
                <a:cs typeface="Calibri" panose="020F0502020204030204" pitchFamily="34" charset="0"/>
              </a:rPr>
              <a:t>Pensamiento Lateral: </a:t>
            </a:r>
            <a:r>
              <a:rPr lang="es-ES" sz="2400" dirty="0" smtClean="0">
                <a:solidFill>
                  <a:schemeClr val="tx1"/>
                </a:solidFill>
                <a:latin typeface="Calibri" panose="020F0502020204030204" pitchFamily="34" charset="0"/>
                <a:cs typeface="Calibri" panose="020F0502020204030204" pitchFamily="34" charset="0"/>
              </a:rPr>
              <a:t>Es un proceso consistente en cambiar las percepciones o formas de ver las cosas, mientras que la creatividad es el resultado o producto novedoso sobre el que se emite un juicio de valor. </a:t>
            </a:r>
          </a:p>
          <a:p>
            <a:pPr algn="just"/>
            <a:r>
              <a:rPr lang="es-ES" sz="2400" dirty="0">
                <a:solidFill>
                  <a:schemeClr val="tx1"/>
                </a:solidFill>
                <a:latin typeface="Calibri" panose="020F0502020204030204" pitchFamily="34" charset="0"/>
                <a:cs typeface="Calibri" panose="020F0502020204030204" pitchFamily="34" charset="0"/>
              </a:rPr>
              <a:t>	</a:t>
            </a:r>
            <a:r>
              <a:rPr lang="es-ES" sz="2400" dirty="0" smtClean="0">
                <a:solidFill>
                  <a:schemeClr val="tx1"/>
                </a:solidFill>
                <a:latin typeface="Calibri" panose="020F0502020204030204" pitchFamily="34" charset="0"/>
                <a:cs typeface="Calibri" panose="020F0502020204030204" pitchFamily="34" charset="0"/>
              </a:rPr>
              <a:t>- Producto nuevo pero no es bueno o positivo,</a:t>
            </a:r>
          </a:p>
          <a:p>
            <a:pPr algn="just"/>
            <a:r>
              <a:rPr lang="es-ES" sz="2400" dirty="0">
                <a:solidFill>
                  <a:schemeClr val="tx1"/>
                </a:solidFill>
                <a:latin typeface="Calibri" panose="020F0502020204030204" pitchFamily="34" charset="0"/>
                <a:cs typeface="Calibri" panose="020F0502020204030204" pitchFamily="34" charset="0"/>
              </a:rPr>
              <a:t>	</a:t>
            </a:r>
            <a:r>
              <a:rPr lang="es-ES" sz="2400" dirty="0" smtClean="0">
                <a:solidFill>
                  <a:schemeClr val="tx1"/>
                </a:solidFill>
                <a:latin typeface="Calibri" panose="020F0502020204030204" pitchFamily="34" charset="0"/>
                <a:cs typeface="Calibri" panose="020F0502020204030204" pitchFamily="34" charset="0"/>
              </a:rPr>
              <a:t> no creativo.</a:t>
            </a:r>
          </a:p>
          <a:p>
            <a:pPr algn="just"/>
            <a:r>
              <a:rPr lang="es-ES" sz="2400" dirty="0">
                <a:solidFill>
                  <a:schemeClr val="tx1"/>
                </a:solidFill>
                <a:latin typeface="Calibri" panose="020F0502020204030204" pitchFamily="34" charset="0"/>
                <a:cs typeface="Calibri" panose="020F0502020204030204" pitchFamily="34" charset="0"/>
              </a:rPr>
              <a:t>	</a:t>
            </a:r>
            <a:r>
              <a:rPr lang="es-ES" sz="2400" dirty="0" smtClean="0">
                <a:solidFill>
                  <a:schemeClr val="tx1"/>
                </a:solidFill>
                <a:latin typeface="Calibri" panose="020F0502020204030204" pitchFamily="34" charset="0"/>
                <a:cs typeface="Calibri" panose="020F0502020204030204" pitchFamily="34" charset="0"/>
              </a:rPr>
              <a:t>- Proceso de pensamiento original, poco 	convencional e  inusual cuando intenta resolver</a:t>
            </a:r>
          </a:p>
          <a:p>
            <a:pPr algn="just"/>
            <a:r>
              <a:rPr lang="es-ES" sz="2400" dirty="0">
                <a:solidFill>
                  <a:schemeClr val="tx1"/>
                </a:solidFill>
                <a:latin typeface="Calibri" panose="020F0502020204030204" pitchFamily="34" charset="0"/>
                <a:cs typeface="Calibri" panose="020F0502020204030204" pitchFamily="34" charset="0"/>
              </a:rPr>
              <a:t>	</a:t>
            </a:r>
            <a:r>
              <a:rPr lang="es-ES" sz="2400" dirty="0" smtClean="0">
                <a:solidFill>
                  <a:schemeClr val="tx1"/>
                </a:solidFill>
                <a:latin typeface="Calibri" panose="020F0502020204030204" pitchFamily="34" charset="0"/>
                <a:cs typeface="Calibri" panose="020F0502020204030204" pitchFamily="34" charset="0"/>
              </a:rPr>
              <a:t> situaciones o problemas </a:t>
            </a:r>
            <a:r>
              <a:rPr lang="es-ES" sz="2400" dirty="0" smtClean="0">
                <a:solidFill>
                  <a:schemeClr val="tx1"/>
                </a:solidFill>
                <a:latin typeface="Calibri" panose="020F0502020204030204" pitchFamily="34" charset="0"/>
                <a:cs typeface="Calibri" panose="020F0502020204030204" pitchFamily="34" charset="0"/>
              </a:rPr>
              <a:t>= pensamiento lateral.</a:t>
            </a:r>
            <a:endParaRPr lang="es-ES" sz="2400" dirty="0">
              <a:solidFill>
                <a:schemeClr val="tx1"/>
              </a:solidFill>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7102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51520" y="6043820"/>
            <a:ext cx="1790875" cy="369332"/>
          </a:xfrm>
          <a:prstGeom prst="rect">
            <a:avLst/>
          </a:prstGeom>
        </p:spPr>
        <p:txBody>
          <a:bodyPr wrap="none">
            <a:spAutoFit/>
          </a:bodyPr>
          <a:lstStyle/>
          <a:p>
            <a:r>
              <a:rPr lang="es-ES" dirty="0"/>
              <a:t>Edward de Bono</a:t>
            </a:r>
          </a:p>
        </p:txBody>
      </p:sp>
    </p:spTree>
    <p:extLst>
      <p:ext uri="{BB962C8B-B14F-4D97-AF65-F5344CB8AC3E}">
        <p14:creationId xmlns:p14="http://schemas.microsoft.com/office/powerpoint/2010/main" val="3501915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259632" y="1340768"/>
            <a:ext cx="7272808" cy="3600400"/>
          </a:xfrm>
        </p:spPr>
        <p:txBody>
          <a:bodyPr>
            <a:normAutofit fontScale="92500" lnSpcReduction="10000"/>
          </a:bodyPr>
          <a:lstStyle/>
          <a:p>
            <a:pPr algn="just"/>
            <a:r>
              <a:rPr lang="es-ES" sz="2800" b="1" dirty="0" smtClean="0">
                <a:solidFill>
                  <a:schemeClr val="tx1"/>
                </a:solidFill>
              </a:rPr>
              <a:t>De Bono </a:t>
            </a:r>
            <a:r>
              <a:rPr lang="es-ES" sz="2800" dirty="0" smtClean="0">
                <a:solidFill>
                  <a:schemeClr val="tx1"/>
                </a:solidFill>
              </a:rPr>
              <a:t>distingue dos tipos de pensamiento:</a:t>
            </a:r>
          </a:p>
          <a:p>
            <a:pPr algn="just"/>
            <a:endParaRPr lang="es-ES" sz="2800" dirty="0" smtClean="0">
              <a:solidFill>
                <a:schemeClr val="tx1"/>
              </a:solidFill>
            </a:endParaRPr>
          </a:p>
          <a:p>
            <a:pPr marL="800100" lvl="1" indent="-342900" algn="just">
              <a:buFontTx/>
              <a:buChar char="-"/>
            </a:pPr>
            <a:r>
              <a:rPr lang="es-ES" sz="2800" b="1" dirty="0" smtClean="0">
                <a:solidFill>
                  <a:schemeClr val="tx1"/>
                </a:solidFill>
                <a:latin typeface="Calibri" panose="020F0502020204030204" pitchFamily="34" charset="0"/>
                <a:cs typeface="Calibri" panose="020F0502020204030204" pitchFamily="34" charset="0"/>
              </a:rPr>
              <a:t> Lineal</a:t>
            </a:r>
            <a:r>
              <a:rPr lang="es-ES" sz="2800" b="1" dirty="0" smtClean="0">
                <a:solidFill>
                  <a:schemeClr val="tx1"/>
                </a:solidFill>
              </a:rPr>
              <a:t>:  </a:t>
            </a:r>
            <a:r>
              <a:rPr lang="es-ES" sz="2800" dirty="0" smtClean="0">
                <a:solidFill>
                  <a:schemeClr val="tx1"/>
                </a:solidFill>
              </a:rPr>
              <a:t>- Natural</a:t>
            </a:r>
          </a:p>
          <a:p>
            <a:pPr lvl="2" algn="just"/>
            <a:r>
              <a:rPr lang="es-ES" sz="2800" dirty="0" smtClean="0">
                <a:solidFill>
                  <a:schemeClr val="tx1"/>
                </a:solidFill>
              </a:rPr>
              <a:t>	 -  Lógico</a:t>
            </a:r>
          </a:p>
          <a:p>
            <a:pPr lvl="2" algn="just"/>
            <a:r>
              <a:rPr lang="es-ES" sz="2800" dirty="0">
                <a:solidFill>
                  <a:schemeClr val="tx1"/>
                </a:solidFill>
              </a:rPr>
              <a:t>	</a:t>
            </a:r>
            <a:r>
              <a:rPr lang="es-ES" sz="2800" dirty="0" smtClean="0">
                <a:solidFill>
                  <a:schemeClr val="tx1"/>
                </a:solidFill>
              </a:rPr>
              <a:t> -  Matemático</a:t>
            </a:r>
          </a:p>
          <a:p>
            <a:pPr lvl="2" algn="just"/>
            <a:endParaRPr lang="es-ES" sz="2800" dirty="0">
              <a:solidFill>
                <a:schemeClr val="tx1"/>
              </a:solidFill>
            </a:endParaRPr>
          </a:p>
          <a:p>
            <a:pPr lvl="2" algn="just"/>
            <a:endParaRPr lang="es-ES" sz="2800" dirty="0" smtClean="0">
              <a:solidFill>
                <a:schemeClr val="tx1"/>
              </a:solidFill>
            </a:endParaRPr>
          </a:p>
          <a:p>
            <a:pPr lvl="2" algn="just"/>
            <a:r>
              <a:rPr lang="es-ES" sz="2800" b="1" dirty="0" smtClean="0">
                <a:solidFill>
                  <a:schemeClr val="tx1"/>
                </a:solidFill>
                <a:latin typeface="Calibri" panose="020F0502020204030204" pitchFamily="34" charset="0"/>
                <a:cs typeface="Calibri" panose="020F0502020204030204" pitchFamily="34" charset="0"/>
              </a:rPr>
              <a:t>Lateral</a:t>
            </a:r>
            <a:endParaRPr lang="es-ES" sz="2800" b="1" dirty="0" smtClean="0">
              <a:solidFill>
                <a:schemeClr val="tx1"/>
              </a:solidFill>
              <a:latin typeface="Calibri" panose="020F0502020204030204" pitchFamily="34" charset="0"/>
              <a:cs typeface="Calibri" panose="020F0502020204030204" pitchFamily="34" charset="0"/>
            </a:endParaRPr>
          </a:p>
          <a:p>
            <a:pPr lvl="2" algn="just"/>
            <a:endParaRPr lang="es-ES" b="1" dirty="0" smtClean="0">
              <a:solidFill>
                <a:schemeClr val="tx1"/>
              </a:solidFill>
            </a:endParaRPr>
          </a:p>
          <a:p>
            <a:pPr lvl="2" algn="just"/>
            <a:endParaRPr lang="es-ES" b="1" dirty="0" smtClean="0">
              <a:solidFill>
                <a:schemeClr val="tx1"/>
              </a:solidFill>
            </a:endParaRPr>
          </a:p>
          <a:p>
            <a:pPr lvl="2" algn="just"/>
            <a:endParaRPr lang="es-ES" b="1" dirty="0">
              <a:solidFill>
                <a:schemeClr val="tx1"/>
              </a:solidFill>
            </a:endParaRPr>
          </a:p>
        </p:txBody>
      </p:sp>
    </p:spTree>
    <p:extLst>
      <p:ext uri="{BB962C8B-B14F-4D97-AF65-F5344CB8AC3E}">
        <p14:creationId xmlns:p14="http://schemas.microsoft.com/office/powerpoint/2010/main" val="1962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259632" y="2204864"/>
            <a:ext cx="6400800" cy="1473200"/>
          </a:xfrm>
        </p:spPr>
        <p:txBody>
          <a:bodyPr>
            <a:noAutofit/>
          </a:bodyPr>
          <a:lstStyle/>
          <a:p>
            <a:r>
              <a:rPr lang="es-ES" sz="3600" dirty="0">
                <a:solidFill>
                  <a:schemeClr val="tx1"/>
                </a:solidFill>
              </a:rPr>
              <a:t>Es realmente complejo determinar la edad mínima en la que puede llevarse a cabo un proceso fiable de </a:t>
            </a:r>
            <a:r>
              <a:rPr lang="es-ES" sz="3600" dirty="0" smtClean="0">
                <a:solidFill>
                  <a:schemeClr val="tx1"/>
                </a:solidFill>
              </a:rPr>
              <a:t>detección.</a:t>
            </a:r>
            <a:endParaRPr lang="es-ES" sz="36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725144"/>
            <a:ext cx="4208512" cy="187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398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259632" y="1124744"/>
            <a:ext cx="6400800" cy="1473200"/>
          </a:xfrm>
        </p:spPr>
        <p:txBody>
          <a:bodyPr>
            <a:normAutofit fontScale="25000" lnSpcReduction="20000"/>
          </a:bodyPr>
          <a:lstStyle/>
          <a:p>
            <a:endParaRPr lang="es-ES" sz="11200" dirty="0">
              <a:solidFill>
                <a:schemeClr val="accent2">
                  <a:lumMod val="50000"/>
                </a:schemeClr>
              </a:solidFill>
            </a:endParaRPr>
          </a:p>
          <a:p>
            <a:r>
              <a:rPr lang="es-ES" sz="11200" dirty="0">
                <a:solidFill>
                  <a:schemeClr val="accent2">
                    <a:lumMod val="50000"/>
                  </a:schemeClr>
                </a:solidFill>
              </a:rPr>
              <a:t>    Mito 1. La alta capacidad es innata o, el mito contrario, ésta es principalmente un problema de trabajo duro</a:t>
            </a:r>
          </a:p>
          <a:p>
            <a:endParaRPr lang="es-ES" sz="7000" dirty="0">
              <a:solidFill>
                <a:schemeClr val="accent2">
                  <a:lumMod val="50000"/>
                </a:schemeClr>
              </a:solidFill>
            </a:endParaRPr>
          </a:p>
          <a:p>
            <a:endParaRPr lang="es-ES" sz="7000" dirty="0">
              <a:solidFill>
                <a:schemeClr val="accent2">
                  <a:lumMod val="50000"/>
                </a:schemeClr>
              </a:solidFill>
            </a:endParaRPr>
          </a:p>
          <a:p>
            <a:r>
              <a:rPr lang="es-ES" sz="7000" dirty="0">
                <a:solidFill>
                  <a:schemeClr val="accent2">
                    <a:lumMod val="50000"/>
                  </a:schemeClr>
                </a:solidFill>
              </a:rPr>
              <a:t>    </a:t>
            </a:r>
            <a:endParaRPr lang="es-ES" dirty="0"/>
          </a:p>
        </p:txBody>
      </p:sp>
      <p:sp>
        <p:nvSpPr>
          <p:cNvPr id="4" name="3 CuadroTexto"/>
          <p:cNvSpPr txBox="1"/>
          <p:nvPr/>
        </p:nvSpPr>
        <p:spPr>
          <a:xfrm>
            <a:off x="2411760" y="5445224"/>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7" y="2984384"/>
            <a:ext cx="3622830" cy="210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139952" y="3665057"/>
            <a:ext cx="1137771" cy="584775"/>
          </a:xfrm>
          <a:prstGeom prst="rect">
            <a:avLst/>
          </a:prstGeom>
          <a:noFill/>
        </p:spPr>
        <p:txBody>
          <a:bodyPr wrap="square" rtlCol="0">
            <a:spAutoFit/>
          </a:bodyPr>
          <a:lstStyle/>
          <a:p>
            <a:r>
              <a:rPr lang="es-ES" sz="3200" dirty="0" smtClean="0"/>
              <a:t>VS</a:t>
            </a:r>
            <a:endParaRPr lang="es-ES" sz="3200"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066" y="2795764"/>
            <a:ext cx="2477251" cy="247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825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259632" y="1628800"/>
            <a:ext cx="6400800" cy="1473200"/>
          </a:xfrm>
        </p:spPr>
        <p:txBody>
          <a:bodyPr>
            <a:normAutofit/>
          </a:bodyPr>
          <a:lstStyle/>
          <a:p>
            <a:r>
              <a:rPr lang="es-ES" sz="2800" dirty="0">
                <a:solidFill>
                  <a:schemeClr val="accent2">
                    <a:lumMod val="50000"/>
                  </a:schemeClr>
                </a:solidFill>
              </a:rPr>
              <a:t>Mito 2. Los niños con alta capacidad académica lo son en todas las áreas </a:t>
            </a:r>
            <a:r>
              <a:rPr lang="es-ES" sz="2800" dirty="0" smtClean="0">
                <a:solidFill>
                  <a:schemeClr val="accent2">
                    <a:lumMod val="50000"/>
                  </a:schemeClr>
                </a:solidFill>
              </a:rPr>
              <a:t>escolares.</a:t>
            </a:r>
            <a:endParaRPr lang="es-ES" sz="2800" dirty="0">
              <a:solidFill>
                <a:schemeClr val="accent2">
                  <a:lumMod val="50000"/>
                </a:schemeClr>
              </a:solidFill>
            </a:endParaRPr>
          </a:p>
          <a:p>
            <a:endParaRPr lang="es-ES" dirty="0">
              <a:solidFill>
                <a:schemeClr val="accent2">
                  <a:lumMod val="50000"/>
                </a:schemeClr>
              </a:solidFill>
            </a:endParaRPr>
          </a:p>
          <a:p>
            <a:endParaRPr lang="es-ES" dirty="0">
              <a:solidFill>
                <a:schemeClr val="accent2">
                  <a:lumMod val="50000"/>
                </a:schemeClr>
              </a:solidFill>
            </a:endParaRPr>
          </a:p>
        </p:txBody>
      </p:sp>
      <p:sp>
        <p:nvSpPr>
          <p:cNvPr id="4" name="3 CuadroTexto"/>
          <p:cNvSpPr txBox="1"/>
          <p:nvPr/>
        </p:nvSpPr>
        <p:spPr>
          <a:xfrm>
            <a:off x="2411760" y="5445224"/>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128" y="3140968"/>
            <a:ext cx="3390952" cy="222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733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331640" y="1052736"/>
            <a:ext cx="6624736" cy="2520280"/>
          </a:xfrm>
        </p:spPr>
        <p:txBody>
          <a:bodyPr>
            <a:normAutofit fontScale="70000" lnSpcReduction="20000"/>
          </a:bodyPr>
          <a:lstStyle/>
          <a:p>
            <a:endParaRPr lang="es-ES" dirty="0">
              <a:solidFill>
                <a:schemeClr val="accent2">
                  <a:lumMod val="50000"/>
                </a:schemeClr>
              </a:solidFill>
            </a:endParaRPr>
          </a:p>
          <a:p>
            <a:r>
              <a:rPr lang="es-ES" dirty="0">
                <a:solidFill>
                  <a:schemeClr val="accent2">
                    <a:lumMod val="50000"/>
                  </a:schemeClr>
                </a:solidFill>
              </a:rPr>
              <a:t>    </a:t>
            </a:r>
            <a:r>
              <a:rPr lang="es-ES" sz="4000" dirty="0">
                <a:solidFill>
                  <a:schemeClr val="accent2">
                    <a:lumMod val="50000"/>
                  </a:schemeClr>
                </a:solidFill>
              </a:rPr>
              <a:t>Mito 3 . Las personas de alta capacidad tienen unos recursos intelectuales, sociales y de personalidad tales que son capaces de alcanzar su pleno desarrollo por sí </a:t>
            </a:r>
            <a:r>
              <a:rPr lang="es-ES" sz="4000" dirty="0" smtClean="0">
                <a:solidFill>
                  <a:schemeClr val="accent2">
                    <a:lumMod val="50000"/>
                  </a:schemeClr>
                </a:solidFill>
              </a:rPr>
              <a:t>mismos.</a:t>
            </a:r>
            <a:endParaRPr lang="es-ES" sz="4000" dirty="0">
              <a:solidFill>
                <a:schemeClr val="accent2">
                  <a:lumMod val="50000"/>
                </a:schemeClr>
              </a:solidFill>
            </a:endParaRPr>
          </a:p>
          <a:p>
            <a:endParaRPr lang="es-ES" dirty="0"/>
          </a:p>
          <a:p>
            <a:endParaRPr lang="es-ES" dirty="0"/>
          </a:p>
          <a:p>
            <a:endParaRPr lang="es-ES" dirty="0"/>
          </a:p>
          <a:p>
            <a:endParaRPr lang="es-ES" dirty="0"/>
          </a:p>
        </p:txBody>
      </p:sp>
      <p:sp>
        <p:nvSpPr>
          <p:cNvPr id="4" name="3 CuadroTexto"/>
          <p:cNvSpPr txBox="1"/>
          <p:nvPr/>
        </p:nvSpPr>
        <p:spPr>
          <a:xfrm>
            <a:off x="2411760" y="5445224"/>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159235"/>
            <a:ext cx="3880470" cy="225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825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259632" y="1196752"/>
            <a:ext cx="6552728" cy="2304256"/>
          </a:xfrm>
        </p:spPr>
        <p:txBody>
          <a:bodyPr>
            <a:normAutofit fontScale="25000" lnSpcReduction="20000"/>
          </a:bodyPr>
          <a:lstStyle/>
          <a:p>
            <a:endParaRPr lang="es-ES" sz="11200" dirty="0"/>
          </a:p>
          <a:p>
            <a:r>
              <a:rPr lang="es-ES" sz="11200" dirty="0">
                <a:solidFill>
                  <a:schemeClr val="accent2">
                    <a:lumMod val="50000"/>
                  </a:schemeClr>
                </a:solidFill>
              </a:rPr>
              <a:t>    Mito 4. Los niños de alta capacidad están mejor ajustados, son más populares y felices que los alumnos medios </a:t>
            </a:r>
          </a:p>
          <a:p>
            <a:endParaRPr lang="es-ES" sz="9600" dirty="0">
              <a:solidFill>
                <a:schemeClr val="accent2">
                  <a:lumMod val="50000"/>
                </a:schemeClr>
              </a:solidFill>
            </a:endParaRPr>
          </a:p>
          <a:p>
            <a:endParaRPr lang="es-ES" sz="9600" dirty="0">
              <a:solidFill>
                <a:schemeClr val="accent2">
                  <a:lumMod val="50000"/>
                </a:schemeClr>
              </a:solidFill>
            </a:endParaRPr>
          </a:p>
          <a:p>
            <a:r>
              <a:rPr lang="es-ES" sz="9600" dirty="0">
                <a:solidFill>
                  <a:schemeClr val="accent2">
                    <a:lumMod val="50000"/>
                  </a:schemeClr>
                </a:solidFill>
              </a:rPr>
              <a:t>    </a:t>
            </a:r>
          </a:p>
        </p:txBody>
      </p:sp>
      <p:sp>
        <p:nvSpPr>
          <p:cNvPr id="4" name="3 CuadroTexto"/>
          <p:cNvSpPr txBox="1"/>
          <p:nvPr/>
        </p:nvSpPr>
        <p:spPr>
          <a:xfrm>
            <a:off x="2411760" y="5445224"/>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240" y="2866652"/>
            <a:ext cx="3384376" cy="257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318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971600" y="1196752"/>
            <a:ext cx="7560840" cy="3168352"/>
          </a:xfrm>
        </p:spPr>
        <p:txBody>
          <a:bodyPr>
            <a:normAutofit/>
          </a:bodyPr>
          <a:lstStyle/>
          <a:p>
            <a:r>
              <a:rPr lang="es-ES" sz="2800" dirty="0">
                <a:solidFill>
                  <a:schemeClr val="accent2">
                    <a:lumMod val="50000"/>
                  </a:schemeClr>
                </a:solidFill>
              </a:rPr>
              <a:t>Mito 5. Los niños de alta capacidad son creados por unos padres “</a:t>
            </a:r>
            <a:r>
              <a:rPr lang="es-ES" sz="2800" dirty="0" err="1">
                <a:solidFill>
                  <a:schemeClr val="accent2">
                    <a:lumMod val="50000"/>
                  </a:schemeClr>
                </a:solidFill>
              </a:rPr>
              <a:t>superapasionados</a:t>
            </a:r>
            <a:r>
              <a:rPr lang="es-ES" sz="2800" dirty="0">
                <a:solidFill>
                  <a:schemeClr val="accent2">
                    <a:lumMod val="50000"/>
                  </a:schemeClr>
                </a:solidFill>
              </a:rPr>
              <a:t>”, que conducen a sus hijos a rendir continuamente de forma alta. Cuando los padres, muy ambiciosos, les empujan demasiado, esos niños terminan </a:t>
            </a:r>
            <a:r>
              <a:rPr lang="es-ES" sz="2800" dirty="0" smtClean="0">
                <a:solidFill>
                  <a:schemeClr val="accent2">
                    <a:lumMod val="50000"/>
                  </a:schemeClr>
                </a:solidFill>
              </a:rPr>
              <a:t>fracasando.</a:t>
            </a:r>
            <a:endParaRPr lang="es-ES" sz="2800" dirty="0">
              <a:solidFill>
                <a:schemeClr val="accent2">
                  <a:lumMod val="50000"/>
                </a:schemeClr>
              </a:solidFill>
            </a:endParaRPr>
          </a:p>
          <a:p>
            <a:endParaRPr lang="es-ES" dirty="0">
              <a:solidFill>
                <a:schemeClr val="accent2">
                  <a:lumMod val="50000"/>
                </a:schemeClr>
              </a:solidFill>
            </a:endParaRPr>
          </a:p>
          <a:p>
            <a:endParaRPr lang="es-ES" dirty="0">
              <a:solidFill>
                <a:schemeClr val="accent2">
                  <a:lumMod val="50000"/>
                </a:schemeClr>
              </a:solidFill>
            </a:endParaRPr>
          </a:p>
        </p:txBody>
      </p:sp>
      <p:sp>
        <p:nvSpPr>
          <p:cNvPr id="4" name="3 CuadroTexto"/>
          <p:cNvSpPr txBox="1"/>
          <p:nvPr/>
        </p:nvSpPr>
        <p:spPr>
          <a:xfrm>
            <a:off x="2555776" y="5949280"/>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48070"/>
            <a:ext cx="3603200" cy="171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976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899592" y="1052736"/>
            <a:ext cx="7344816" cy="2520280"/>
          </a:xfrm>
        </p:spPr>
        <p:txBody>
          <a:bodyPr>
            <a:normAutofit/>
          </a:bodyPr>
          <a:lstStyle/>
          <a:p>
            <a:r>
              <a:rPr lang="es-ES" sz="2800" dirty="0">
                <a:solidFill>
                  <a:schemeClr val="accent2">
                    <a:lumMod val="50000"/>
                  </a:schemeClr>
                </a:solidFill>
              </a:rPr>
              <a:t> Mito 6. Los niños de alta capacidad serán adultos eminentes y creativos. O, las personas que no muestran eminencia en la infancia, nunca llegarán a destacar en algún talento </a:t>
            </a:r>
            <a:r>
              <a:rPr lang="es-ES" sz="2800" dirty="0" smtClean="0">
                <a:solidFill>
                  <a:schemeClr val="accent2">
                    <a:lumMod val="50000"/>
                  </a:schemeClr>
                </a:solidFill>
              </a:rPr>
              <a:t>concreto.</a:t>
            </a:r>
            <a:endParaRPr lang="es-ES" sz="2800" dirty="0">
              <a:solidFill>
                <a:schemeClr val="accent2">
                  <a:lumMod val="50000"/>
                </a:schemeClr>
              </a:solidFill>
            </a:endParaRPr>
          </a:p>
        </p:txBody>
      </p:sp>
      <p:sp>
        <p:nvSpPr>
          <p:cNvPr id="4" name="3 CuadroTexto"/>
          <p:cNvSpPr txBox="1"/>
          <p:nvPr/>
        </p:nvSpPr>
        <p:spPr>
          <a:xfrm>
            <a:off x="2411760" y="6091555"/>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387784"/>
            <a:ext cx="4400386" cy="254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733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331640" y="908720"/>
            <a:ext cx="6400800" cy="2664296"/>
          </a:xfrm>
        </p:spPr>
        <p:txBody>
          <a:bodyPr>
            <a:noAutofit/>
          </a:bodyPr>
          <a:lstStyle/>
          <a:p>
            <a:endParaRPr lang="es-ES" sz="2400" dirty="0">
              <a:solidFill>
                <a:schemeClr val="accent2">
                  <a:lumMod val="50000"/>
                </a:schemeClr>
              </a:solidFill>
            </a:endParaRPr>
          </a:p>
          <a:p>
            <a:r>
              <a:rPr lang="es-ES" sz="2800" dirty="0">
                <a:solidFill>
                  <a:schemeClr val="accent2">
                    <a:lumMod val="50000"/>
                  </a:schemeClr>
                </a:solidFill>
              </a:rPr>
              <a:t>    Mito 7. Los niños de alta capacidad suelen pertenecer a clases sociales altas…</a:t>
            </a:r>
          </a:p>
          <a:p>
            <a:endParaRPr lang="es-ES" sz="2400" dirty="0">
              <a:solidFill>
                <a:schemeClr val="accent2">
                  <a:lumMod val="50000"/>
                </a:schemeClr>
              </a:solidFill>
            </a:endParaRPr>
          </a:p>
          <a:p>
            <a:endParaRPr lang="es-ES" sz="2400" dirty="0">
              <a:solidFill>
                <a:schemeClr val="accent2">
                  <a:lumMod val="50000"/>
                </a:schemeClr>
              </a:solidFill>
            </a:endParaRPr>
          </a:p>
          <a:p>
            <a:r>
              <a:rPr lang="es-ES" sz="2400" dirty="0">
                <a:solidFill>
                  <a:schemeClr val="accent2">
                    <a:lumMod val="50000"/>
                  </a:schemeClr>
                </a:solidFill>
              </a:rPr>
              <a:t>    </a:t>
            </a:r>
          </a:p>
        </p:txBody>
      </p:sp>
      <p:sp>
        <p:nvSpPr>
          <p:cNvPr id="4" name="3 CuadroTexto"/>
          <p:cNvSpPr txBox="1"/>
          <p:nvPr/>
        </p:nvSpPr>
        <p:spPr>
          <a:xfrm>
            <a:off x="2411760" y="6091555"/>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04" y="2492896"/>
            <a:ext cx="2952328" cy="337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825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403648" y="1340768"/>
            <a:ext cx="6624736" cy="2160240"/>
          </a:xfrm>
        </p:spPr>
        <p:txBody>
          <a:bodyPr>
            <a:normAutofit/>
          </a:bodyPr>
          <a:lstStyle/>
          <a:p>
            <a:r>
              <a:rPr lang="es-ES" sz="2800" dirty="0">
                <a:solidFill>
                  <a:schemeClr val="accent2">
                    <a:lumMod val="50000"/>
                  </a:schemeClr>
                </a:solidFill>
              </a:rPr>
              <a:t>Mito 8. Todos los niños tienen capacidad... No existe un grupo de alta capacidad que necesite un trato especial en la </a:t>
            </a:r>
            <a:r>
              <a:rPr lang="es-ES" sz="2800" dirty="0" smtClean="0">
                <a:solidFill>
                  <a:schemeClr val="accent2">
                    <a:lumMod val="50000"/>
                  </a:schemeClr>
                </a:solidFill>
              </a:rPr>
              <a:t>escuela.</a:t>
            </a:r>
            <a:endParaRPr lang="es-ES" sz="2800" dirty="0">
              <a:solidFill>
                <a:schemeClr val="accent2">
                  <a:lumMod val="50000"/>
                </a:schemeClr>
              </a:solidFill>
            </a:endParaRPr>
          </a:p>
          <a:p>
            <a:endParaRPr lang="es-ES" dirty="0">
              <a:solidFill>
                <a:schemeClr val="accent2">
                  <a:lumMod val="50000"/>
                </a:schemeClr>
              </a:solidFill>
            </a:endParaRPr>
          </a:p>
        </p:txBody>
      </p:sp>
      <p:sp>
        <p:nvSpPr>
          <p:cNvPr id="4" name="3 CuadroTexto"/>
          <p:cNvSpPr txBox="1"/>
          <p:nvPr/>
        </p:nvSpPr>
        <p:spPr>
          <a:xfrm>
            <a:off x="2627784" y="6091554"/>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27" y="2798621"/>
            <a:ext cx="3292933" cy="329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318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755576" y="1268760"/>
            <a:ext cx="7776864" cy="2232248"/>
          </a:xfrm>
        </p:spPr>
        <p:txBody>
          <a:bodyPr>
            <a:noAutofit/>
          </a:bodyPr>
          <a:lstStyle/>
          <a:p>
            <a:r>
              <a:rPr lang="es-ES" sz="2800" dirty="0" smtClean="0">
                <a:solidFill>
                  <a:schemeClr val="accent2">
                    <a:lumMod val="50000"/>
                  </a:schemeClr>
                </a:solidFill>
              </a:rPr>
              <a:t>    </a:t>
            </a:r>
            <a:r>
              <a:rPr lang="es-ES" sz="2800" dirty="0">
                <a:solidFill>
                  <a:schemeClr val="accent2">
                    <a:lumMod val="50000"/>
                  </a:schemeClr>
                </a:solidFill>
              </a:rPr>
              <a:t>Mito 9. Crear programas especiales para niños de alta capacidad, o trabajar de manera distinta con ellos es un error, puesto que estamos impidiendo que se desarrollen a un ritmo propio de su </a:t>
            </a:r>
            <a:r>
              <a:rPr lang="es-ES" sz="2800" dirty="0" smtClean="0">
                <a:solidFill>
                  <a:schemeClr val="accent2">
                    <a:lumMod val="50000"/>
                  </a:schemeClr>
                </a:solidFill>
              </a:rPr>
              <a:t>edad.</a:t>
            </a:r>
          </a:p>
          <a:p>
            <a:endParaRPr lang="es-ES" sz="2800" dirty="0"/>
          </a:p>
          <a:p>
            <a:endParaRPr lang="es-ES" sz="2800" dirty="0"/>
          </a:p>
        </p:txBody>
      </p:sp>
      <p:sp>
        <p:nvSpPr>
          <p:cNvPr id="4" name="3 CuadroTexto"/>
          <p:cNvSpPr txBox="1"/>
          <p:nvPr/>
        </p:nvSpPr>
        <p:spPr>
          <a:xfrm>
            <a:off x="2411760" y="5791381"/>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788172"/>
            <a:ext cx="3598515" cy="198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976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971600" y="1124744"/>
            <a:ext cx="7488832" cy="2304256"/>
          </a:xfrm>
        </p:spPr>
        <p:txBody>
          <a:bodyPr>
            <a:noAutofit/>
          </a:bodyPr>
          <a:lstStyle/>
          <a:p>
            <a:r>
              <a:rPr lang="es-ES" sz="2800" dirty="0">
                <a:solidFill>
                  <a:schemeClr val="accent2">
                    <a:lumMod val="50000"/>
                  </a:schemeClr>
                </a:solidFill>
              </a:rPr>
              <a:t> MITO 10. Lo único que se consigue con una educación diferenciada para alumnos de alta capacidad, es crear elitismo, aumentando y pronunciando de manera evidente las diferencias entre las </a:t>
            </a:r>
            <a:r>
              <a:rPr lang="es-ES" sz="2800" dirty="0" smtClean="0">
                <a:solidFill>
                  <a:schemeClr val="accent2">
                    <a:lumMod val="50000"/>
                  </a:schemeClr>
                </a:solidFill>
              </a:rPr>
              <a:t>personas. </a:t>
            </a:r>
            <a:endParaRPr lang="es-ES" sz="2800" dirty="0">
              <a:solidFill>
                <a:schemeClr val="accent2">
                  <a:lumMod val="50000"/>
                </a:schemeClr>
              </a:solidFill>
            </a:endParaRPr>
          </a:p>
        </p:txBody>
      </p:sp>
      <p:sp>
        <p:nvSpPr>
          <p:cNvPr id="4" name="3 CuadroTexto"/>
          <p:cNvSpPr txBox="1"/>
          <p:nvPr/>
        </p:nvSpPr>
        <p:spPr>
          <a:xfrm>
            <a:off x="2411760" y="5445224"/>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497" y="3717032"/>
            <a:ext cx="194310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318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3707904" y="1340768"/>
            <a:ext cx="5248672" cy="1473200"/>
          </a:xfrm>
        </p:spPr>
        <p:txBody>
          <a:bodyPr>
            <a:noAutofit/>
          </a:bodyPr>
          <a:lstStyle/>
          <a:p>
            <a:r>
              <a:rPr lang="es-ES" sz="2800" dirty="0" smtClean="0">
                <a:solidFill>
                  <a:schemeClr val="tx1"/>
                </a:solidFill>
              </a:rPr>
              <a:t>Existen opiniones que se </a:t>
            </a:r>
            <a:r>
              <a:rPr lang="es-ES" sz="2800" dirty="0">
                <a:solidFill>
                  <a:schemeClr val="tx1"/>
                </a:solidFill>
              </a:rPr>
              <a:t>inclinan por una detección tardía, argumentando, por ejemplo, que la identificación en edades muy tempranas carece de poder predictivo para etapas </a:t>
            </a:r>
            <a:r>
              <a:rPr lang="es-ES" sz="2800" dirty="0" smtClean="0">
                <a:solidFill>
                  <a:schemeClr val="tx1"/>
                </a:solidFill>
              </a:rPr>
              <a:t>posteriores.</a:t>
            </a:r>
            <a:endParaRPr lang="es-ES" sz="28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3016"/>
            <a:ext cx="4166529" cy="353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672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755576" y="1124744"/>
            <a:ext cx="7920880" cy="2376264"/>
          </a:xfrm>
        </p:spPr>
        <p:txBody>
          <a:bodyPr>
            <a:normAutofit/>
          </a:bodyPr>
          <a:lstStyle/>
          <a:p>
            <a:r>
              <a:rPr lang="es-ES" sz="2800" dirty="0" smtClean="0">
                <a:solidFill>
                  <a:schemeClr val="accent2">
                    <a:lumMod val="50000"/>
                  </a:schemeClr>
                </a:solidFill>
              </a:rPr>
              <a:t>    </a:t>
            </a:r>
            <a:r>
              <a:rPr lang="es-ES" sz="2800" dirty="0">
                <a:solidFill>
                  <a:schemeClr val="accent2">
                    <a:lumMod val="50000"/>
                  </a:schemeClr>
                </a:solidFill>
              </a:rPr>
              <a:t>Mito 11. La atención diferenciada a los alumnos de alta capacidad atenta contra el principio de igualdad de oportunidades, produciendo diferencias entre los alumnos en función de su </a:t>
            </a:r>
            <a:r>
              <a:rPr lang="es-ES" sz="2800" dirty="0" smtClean="0">
                <a:solidFill>
                  <a:schemeClr val="accent2">
                    <a:lumMod val="50000"/>
                  </a:schemeClr>
                </a:solidFill>
              </a:rPr>
              <a:t>capacidad.</a:t>
            </a:r>
            <a:endParaRPr lang="es-ES" sz="2800" dirty="0">
              <a:solidFill>
                <a:schemeClr val="accent2">
                  <a:lumMod val="50000"/>
                </a:schemeClr>
              </a:solidFill>
            </a:endParaRPr>
          </a:p>
          <a:p>
            <a:endParaRPr lang="es-ES" dirty="0">
              <a:solidFill>
                <a:schemeClr val="accent2">
                  <a:lumMod val="50000"/>
                </a:schemeClr>
              </a:solidFill>
            </a:endParaRPr>
          </a:p>
          <a:p>
            <a:endParaRPr lang="es-ES" dirty="0">
              <a:solidFill>
                <a:schemeClr val="accent2">
                  <a:lumMod val="50000"/>
                </a:schemeClr>
              </a:solidFill>
            </a:endParaRPr>
          </a:p>
        </p:txBody>
      </p:sp>
      <p:sp>
        <p:nvSpPr>
          <p:cNvPr id="4" name="3 CuadroTexto"/>
          <p:cNvSpPr txBox="1"/>
          <p:nvPr/>
        </p:nvSpPr>
        <p:spPr>
          <a:xfrm>
            <a:off x="2411760" y="5990655"/>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19" y="3573016"/>
            <a:ext cx="3096344" cy="2191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47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827584" y="1124744"/>
            <a:ext cx="7488832" cy="2376264"/>
          </a:xfrm>
        </p:spPr>
        <p:txBody>
          <a:bodyPr>
            <a:normAutofit/>
          </a:bodyPr>
          <a:lstStyle/>
          <a:p>
            <a:r>
              <a:rPr lang="es-ES" dirty="0">
                <a:solidFill>
                  <a:schemeClr val="accent2">
                    <a:lumMod val="50000"/>
                  </a:schemeClr>
                </a:solidFill>
              </a:rPr>
              <a:t> </a:t>
            </a:r>
            <a:r>
              <a:rPr lang="es-ES" sz="2800" dirty="0">
                <a:solidFill>
                  <a:schemeClr val="accent2">
                    <a:lumMod val="50000"/>
                  </a:schemeClr>
                </a:solidFill>
              </a:rPr>
              <a:t>Mito 12. La atención a los alumnos de alta capacidad es razonable, pero debe posponerse hasta que otras necesidades mucho más importantes del sistema educativo estén </a:t>
            </a:r>
            <a:r>
              <a:rPr lang="es-ES" sz="2800" dirty="0" smtClean="0">
                <a:solidFill>
                  <a:schemeClr val="accent2">
                    <a:lumMod val="50000"/>
                  </a:schemeClr>
                </a:solidFill>
              </a:rPr>
              <a:t>cubiertas.</a:t>
            </a:r>
            <a:endParaRPr lang="es-ES" dirty="0"/>
          </a:p>
        </p:txBody>
      </p:sp>
      <p:sp>
        <p:nvSpPr>
          <p:cNvPr id="4" name="3 CuadroTexto"/>
          <p:cNvSpPr txBox="1"/>
          <p:nvPr/>
        </p:nvSpPr>
        <p:spPr>
          <a:xfrm>
            <a:off x="2411760" y="6095037"/>
            <a:ext cx="6264696" cy="646331"/>
          </a:xfrm>
          <a:prstGeom prst="rect">
            <a:avLst/>
          </a:prstGeom>
          <a:noFill/>
        </p:spPr>
        <p:txBody>
          <a:bodyPr wrap="square" rtlCol="0">
            <a:spAutoFit/>
          </a:bodyPr>
          <a:lstStyle/>
          <a:p>
            <a:r>
              <a:rPr lang="es-ES" dirty="0" smtClean="0">
                <a:solidFill>
                  <a:srgbClr val="00B050"/>
                </a:solidFill>
              </a:rPr>
              <a:t>Javier </a:t>
            </a:r>
            <a:r>
              <a:rPr lang="es-ES" dirty="0" err="1" smtClean="0">
                <a:solidFill>
                  <a:srgbClr val="00B050"/>
                </a:solidFill>
              </a:rPr>
              <a:t>Tourón</a:t>
            </a:r>
            <a:r>
              <a:rPr lang="es-ES" dirty="0" smtClean="0">
                <a:solidFill>
                  <a:srgbClr val="00B050"/>
                </a:solidFill>
              </a:rPr>
              <a:t>, Vicerrector </a:t>
            </a:r>
            <a:r>
              <a:rPr lang="es-ES" dirty="0">
                <a:solidFill>
                  <a:srgbClr val="00B050"/>
                </a:solidFill>
              </a:rPr>
              <a:t>de Innovación y Desarrollo Educativo en la Universidad Internacional de La Rioja-UNIR</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912" y="3573016"/>
            <a:ext cx="4583286" cy="240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140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115616" y="1196752"/>
            <a:ext cx="7056784" cy="1152128"/>
          </a:xfrm>
        </p:spPr>
        <p:txBody>
          <a:bodyPr>
            <a:normAutofit/>
          </a:bodyPr>
          <a:lstStyle/>
          <a:p>
            <a:pPr algn="just"/>
            <a:r>
              <a:rPr lang="es-ES" sz="2800" dirty="0" smtClean="0">
                <a:solidFill>
                  <a:schemeClr val="tx1"/>
                </a:solidFill>
              </a:rPr>
              <a:t>DECÁLOGO DE BUENAS PRÁCTICAS DEL PROFESORADO</a:t>
            </a:r>
          </a:p>
          <a:p>
            <a:pPr algn="just"/>
            <a:endParaRPr lang="es-ES" sz="2800" dirty="0">
              <a:solidFill>
                <a:schemeClr val="tx1"/>
              </a:solidFill>
            </a:endParaRPr>
          </a:p>
        </p:txBody>
      </p:sp>
      <p:pic>
        <p:nvPicPr>
          <p:cNvPr id="20482"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98" y="2564904"/>
            <a:ext cx="551864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309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331640" y="3429000"/>
            <a:ext cx="6400800" cy="1473200"/>
          </a:xfrm>
        </p:spPr>
        <p:txBody>
          <a:bodyPr/>
          <a:lstStyle/>
          <a:p>
            <a:endParaRPr lang="es-ES"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37" y="1412776"/>
            <a:ext cx="7989492" cy="4104456"/>
          </a:xfrm>
          <a:prstGeom prst="rect">
            <a:avLst/>
          </a:prstGeom>
        </p:spPr>
      </p:pic>
    </p:spTree>
    <p:extLst>
      <p:ext uri="{BB962C8B-B14F-4D97-AF65-F5344CB8AC3E}">
        <p14:creationId xmlns:p14="http://schemas.microsoft.com/office/powerpoint/2010/main" val="3129980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827584" y="1844824"/>
            <a:ext cx="7416824" cy="3057376"/>
          </a:xfrm>
        </p:spPr>
        <p:txBody>
          <a:bodyPr>
            <a:normAutofit lnSpcReduction="10000"/>
          </a:bodyPr>
          <a:lstStyle/>
          <a:p>
            <a:pPr algn="just"/>
            <a:r>
              <a:rPr lang="es-ES" sz="2800" dirty="0" smtClean="0">
                <a:solidFill>
                  <a:schemeClr val="accent2">
                    <a:lumMod val="50000"/>
                  </a:schemeClr>
                </a:solidFill>
              </a:rPr>
              <a:t>No me digan que no es extraño que, para identificar a un alumno de Altas Capacidades, tengamos que esperar a que saque malas notas en el colegio. Yo creo que no hay prueba mayor  de que nos estamos equivocando.</a:t>
            </a:r>
          </a:p>
          <a:p>
            <a:pPr algn="r"/>
            <a:endParaRPr lang="es-ES" sz="2800" dirty="0" smtClean="0">
              <a:solidFill>
                <a:schemeClr val="accent2">
                  <a:lumMod val="50000"/>
                </a:schemeClr>
              </a:solidFill>
            </a:endParaRPr>
          </a:p>
          <a:p>
            <a:pPr algn="r"/>
            <a:r>
              <a:rPr lang="es-ES" sz="2800" dirty="0" err="1" smtClean="0">
                <a:solidFill>
                  <a:schemeClr val="accent2">
                    <a:lumMod val="50000"/>
                  </a:schemeClr>
                </a:solidFill>
              </a:rPr>
              <a:t>Eduard</a:t>
            </a:r>
            <a:r>
              <a:rPr lang="es-ES" sz="2800" dirty="0" smtClean="0">
                <a:solidFill>
                  <a:schemeClr val="accent2">
                    <a:lumMod val="50000"/>
                  </a:schemeClr>
                </a:solidFill>
              </a:rPr>
              <a:t> </a:t>
            </a:r>
            <a:r>
              <a:rPr lang="es-ES" sz="2800" dirty="0" err="1" smtClean="0">
                <a:solidFill>
                  <a:schemeClr val="accent2">
                    <a:lumMod val="50000"/>
                  </a:schemeClr>
                </a:solidFill>
              </a:rPr>
              <a:t>Punset</a:t>
            </a:r>
            <a:r>
              <a:rPr lang="es-ES" sz="2800" dirty="0" smtClean="0">
                <a:solidFill>
                  <a:schemeClr val="accent2">
                    <a:lumMod val="50000"/>
                  </a:schemeClr>
                </a:solidFill>
              </a:rPr>
              <a:t>.</a:t>
            </a:r>
            <a:endParaRPr lang="es-ES" sz="2800" dirty="0">
              <a:solidFill>
                <a:schemeClr val="accent2">
                  <a:lumMod val="50000"/>
                </a:schemeClr>
              </a:solidFill>
            </a:endParaRPr>
          </a:p>
        </p:txBody>
      </p:sp>
    </p:spTree>
    <p:extLst>
      <p:ext uri="{BB962C8B-B14F-4D97-AF65-F5344CB8AC3E}">
        <p14:creationId xmlns:p14="http://schemas.microsoft.com/office/powerpoint/2010/main" val="2856794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331640" y="3429000"/>
            <a:ext cx="6400800" cy="1473200"/>
          </a:xfrm>
        </p:spPr>
        <p:txBody>
          <a:bodyPr>
            <a:normAutofit/>
          </a:bodyPr>
          <a:lstStyle/>
          <a:p>
            <a:r>
              <a:rPr lang="es-ES" sz="4000" dirty="0" smtClean="0"/>
              <a:t>MUCHAS GRACIAS</a:t>
            </a:r>
            <a:endParaRPr lang="es-ES" sz="4000" dirty="0"/>
          </a:p>
        </p:txBody>
      </p:sp>
    </p:spTree>
    <p:extLst>
      <p:ext uri="{BB962C8B-B14F-4D97-AF65-F5344CB8AC3E}">
        <p14:creationId xmlns:p14="http://schemas.microsoft.com/office/powerpoint/2010/main" val="704976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0" y="1052736"/>
            <a:ext cx="6400800" cy="1473200"/>
          </a:xfrm>
        </p:spPr>
        <p:txBody>
          <a:bodyPr>
            <a:noAutofit/>
          </a:bodyPr>
          <a:lstStyle/>
          <a:p>
            <a:r>
              <a:rPr lang="es-ES" sz="2800" dirty="0" smtClean="0">
                <a:solidFill>
                  <a:schemeClr val="tx1"/>
                </a:solidFill>
              </a:rPr>
              <a:t>Reconocer </a:t>
            </a:r>
            <a:r>
              <a:rPr lang="es-ES" sz="2800" dirty="0">
                <a:solidFill>
                  <a:schemeClr val="tx1"/>
                </a:solidFill>
              </a:rPr>
              <a:t>la necesidad de una identificación temprana (sea ésta más o menos atinada), </a:t>
            </a:r>
            <a:r>
              <a:rPr lang="es-ES" sz="2800" dirty="0" smtClean="0">
                <a:solidFill>
                  <a:schemeClr val="tx1"/>
                </a:solidFill>
              </a:rPr>
              <a:t>puede ayudarnos  </a:t>
            </a:r>
            <a:r>
              <a:rPr lang="es-ES" sz="2800" dirty="0">
                <a:solidFill>
                  <a:schemeClr val="tx1"/>
                </a:solidFill>
              </a:rPr>
              <a:t>a evitar y prevenir los posibles desajustes que se puedan dar en el alumnado con necesidades educativas en el ámbito de las altas capacidades.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645024"/>
            <a:ext cx="2996952"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918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403648" y="1772816"/>
            <a:ext cx="6400800" cy="1473200"/>
          </a:xfrm>
        </p:spPr>
        <p:txBody>
          <a:bodyPr>
            <a:noAutofit/>
          </a:bodyPr>
          <a:lstStyle/>
          <a:p>
            <a:r>
              <a:rPr lang="es-ES" sz="2800" dirty="0">
                <a:solidFill>
                  <a:schemeClr val="tx1"/>
                </a:solidFill>
              </a:rPr>
              <a:t>La detección temprana puede servir para desarrollar capacidades potenciales que, de otro modo, quedarían bloqueadas para siempre a lo largo del desarrollo ontogenético </a:t>
            </a:r>
            <a:r>
              <a:rPr lang="es-ES" sz="2800" dirty="0" smtClean="0">
                <a:solidFill>
                  <a:schemeClr val="tx1"/>
                </a:solidFill>
              </a:rPr>
              <a:t>del </a:t>
            </a:r>
            <a:r>
              <a:rPr lang="es-ES" sz="2800" dirty="0">
                <a:solidFill>
                  <a:schemeClr val="tx1"/>
                </a:solidFill>
              </a:rPr>
              <a:t>sujeto. </a:t>
            </a:r>
            <a:endParaRPr lang="es-ES" sz="2800" dirty="0" smtClean="0">
              <a:solidFill>
                <a:schemeClr val="tx1"/>
              </a:solidFill>
            </a:endParaRPr>
          </a:p>
          <a:p>
            <a:endParaRPr lang="es-ES" sz="2800" dirty="0">
              <a:solidFill>
                <a:schemeClr val="tx1"/>
              </a:solidFill>
            </a:endParaRPr>
          </a:p>
          <a:p>
            <a:endParaRPr lang="es-ES" sz="2800" dirty="0" smtClean="0">
              <a:solidFill>
                <a:schemeClr val="tx1"/>
              </a:solidFill>
            </a:endParaRPr>
          </a:p>
          <a:p>
            <a:r>
              <a:rPr lang="es-ES" sz="2800" dirty="0">
                <a:solidFill>
                  <a:schemeClr val="tx1"/>
                </a:solidFill>
              </a:rPr>
              <a:t>(*)</a:t>
            </a:r>
            <a:endParaRPr lang="es-ES" sz="2800" dirty="0" smtClean="0">
              <a:solidFill>
                <a:schemeClr val="tx1"/>
              </a:solidFill>
            </a:endParaRPr>
          </a:p>
          <a:p>
            <a:endParaRPr lang="es-ES" sz="2800" dirty="0">
              <a:solidFill>
                <a:schemeClr val="tx1"/>
              </a:solidFill>
            </a:endParaRPr>
          </a:p>
          <a:p>
            <a:endParaRPr lang="es-ES" sz="2800" dirty="0" smtClean="0">
              <a:solidFill>
                <a:schemeClr val="tx1"/>
              </a:solidFill>
            </a:endParaRPr>
          </a:p>
          <a:p>
            <a:endParaRPr lang="es-ES" sz="1600" dirty="0">
              <a:solidFill>
                <a:schemeClr val="tx1"/>
              </a:solidFill>
            </a:endParaRPr>
          </a:p>
        </p:txBody>
      </p:sp>
    </p:spTree>
    <p:extLst>
      <p:ext uri="{BB962C8B-B14F-4D97-AF65-F5344CB8AC3E}">
        <p14:creationId xmlns:p14="http://schemas.microsoft.com/office/powerpoint/2010/main" val="1755733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3" name="2 Subtítulo"/>
          <p:cNvSpPr>
            <a:spLocks noGrp="1"/>
          </p:cNvSpPr>
          <p:nvPr>
            <p:ph type="subTitle" idx="1"/>
          </p:nvPr>
        </p:nvSpPr>
        <p:spPr>
          <a:xfrm>
            <a:off x="1187624" y="1589521"/>
            <a:ext cx="6400800" cy="2991607"/>
          </a:xfrm>
        </p:spPr>
        <p:txBody>
          <a:bodyPr>
            <a:noAutofit/>
          </a:bodyPr>
          <a:lstStyle/>
          <a:p>
            <a:r>
              <a:rPr lang="es-ES" sz="2800" dirty="0" smtClean="0">
                <a:solidFill>
                  <a:schemeClr val="tx1"/>
                </a:solidFill>
              </a:rPr>
              <a:t>La falta </a:t>
            </a:r>
            <a:r>
              <a:rPr lang="es-ES" sz="2800" dirty="0">
                <a:solidFill>
                  <a:schemeClr val="tx1"/>
                </a:solidFill>
              </a:rPr>
              <a:t>de una adecuada estimulación podría ocasionar no sólo que los individuos con altas capacidades no desarrollasen sus diversos potenciales, sino que la tensión o el estrés que ello les puede provocar llevaría a una reducción de dichos </a:t>
            </a:r>
            <a:r>
              <a:rPr lang="es-ES" sz="2800" dirty="0" smtClean="0">
                <a:solidFill>
                  <a:schemeClr val="tx1"/>
                </a:solidFill>
              </a:rPr>
              <a:t>potenciales.</a:t>
            </a:r>
            <a:endParaRPr lang="es-ES" sz="28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653136"/>
            <a:ext cx="4293704"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825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4" name="3 Subtítulo"/>
          <p:cNvSpPr>
            <a:spLocks noGrp="1"/>
          </p:cNvSpPr>
          <p:nvPr>
            <p:ph type="subTitle" idx="1"/>
          </p:nvPr>
        </p:nvSpPr>
        <p:spPr/>
        <p:txBody>
          <a:bodyPr/>
          <a:lstStyle/>
          <a:p>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30288"/>
            <a:ext cx="8457782" cy="475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55576" y="6021288"/>
            <a:ext cx="7920880" cy="923330"/>
          </a:xfrm>
          <a:prstGeom prst="rect">
            <a:avLst/>
          </a:prstGeom>
          <a:noFill/>
        </p:spPr>
        <p:txBody>
          <a:bodyPr wrap="square" rtlCol="0">
            <a:spAutoFit/>
          </a:bodyPr>
          <a:lstStyle/>
          <a:p>
            <a:r>
              <a:rPr lang="es-ES" dirty="0">
                <a:hlinkClick r:id="rId3"/>
              </a:rPr>
              <a:t>http://</a:t>
            </a:r>
            <a:r>
              <a:rPr lang="es-ES" dirty="0" smtClean="0">
                <a:hlinkClick r:id="rId3"/>
              </a:rPr>
              <a:t>descargas.pntic.mec.es/cedec/atencion_diver/contenidos/altascapacidadesintelectuales/cmo_se_detecta.html</a:t>
            </a:r>
            <a:endParaRPr lang="es-ES" dirty="0" smtClean="0"/>
          </a:p>
          <a:p>
            <a:endParaRPr lang="es-ES" dirty="0"/>
          </a:p>
        </p:txBody>
      </p:sp>
    </p:spTree>
    <p:extLst>
      <p:ext uri="{BB962C8B-B14F-4D97-AF65-F5344CB8AC3E}">
        <p14:creationId xmlns:p14="http://schemas.microsoft.com/office/powerpoint/2010/main" val="3113318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260648"/>
            <a:ext cx="7772400" cy="504056"/>
          </a:xfrm>
        </p:spPr>
        <p:txBody>
          <a:bodyPr>
            <a:normAutofit fontScale="90000"/>
          </a:bodyPr>
          <a:lstStyle/>
          <a:p>
            <a:r>
              <a:rPr lang="es-ES" sz="2800" dirty="0" smtClean="0"/>
              <a:t>¿Cómo detectar </a:t>
            </a:r>
            <a:r>
              <a:rPr lang="es-ES" sz="2700" dirty="0" smtClean="0"/>
              <a:t>las altas capacidades en el aula?.</a:t>
            </a:r>
            <a:endParaRPr lang="es-ES" sz="2700" dirty="0"/>
          </a:p>
        </p:txBody>
      </p:sp>
      <p:sp>
        <p:nvSpPr>
          <p:cNvPr id="5" name="4 CuadroTexto"/>
          <p:cNvSpPr txBox="1"/>
          <p:nvPr/>
        </p:nvSpPr>
        <p:spPr>
          <a:xfrm>
            <a:off x="1331640" y="1556792"/>
            <a:ext cx="6408712" cy="1569660"/>
          </a:xfrm>
          <a:prstGeom prst="rect">
            <a:avLst/>
          </a:prstGeom>
          <a:noFill/>
        </p:spPr>
        <p:txBody>
          <a:bodyPr wrap="square" rtlCol="0">
            <a:spAutoFit/>
          </a:bodyPr>
          <a:lstStyle/>
          <a:p>
            <a:pPr marL="285750" indent="-285750">
              <a:buFontTx/>
              <a:buChar char="-"/>
            </a:pPr>
            <a:r>
              <a:rPr lang="es-ES" sz="2400" dirty="0" smtClean="0"/>
              <a:t>Observación sistemática.</a:t>
            </a:r>
          </a:p>
          <a:p>
            <a:pPr marL="285750" indent="-285750">
              <a:buFontTx/>
              <a:buChar char="-"/>
            </a:pPr>
            <a:r>
              <a:rPr lang="es-ES" sz="2400" dirty="0" smtClean="0"/>
              <a:t>Análisis de las producciones.</a:t>
            </a:r>
          </a:p>
          <a:p>
            <a:pPr marL="285750" indent="-285750">
              <a:buFontTx/>
              <a:buChar char="-"/>
            </a:pPr>
            <a:r>
              <a:rPr lang="es-ES" sz="2400" dirty="0" smtClean="0"/>
              <a:t>Aplicación de cuestionarios y escalas de detección.</a:t>
            </a:r>
            <a:endParaRPr lang="es-ES" sz="2400" dirty="0"/>
          </a:p>
        </p:txBody>
      </p:sp>
      <p:pic>
        <p:nvPicPr>
          <p:cNvPr id="6149"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868" y="2924944"/>
            <a:ext cx="2512620" cy="378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976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1133</TotalTime>
  <Words>3908</Words>
  <Application>Microsoft Office PowerPoint</Application>
  <PresentationFormat>Presentación en pantalla (4:3)</PresentationFormat>
  <Paragraphs>278</Paragraphs>
  <Slides>45</Slides>
  <Notes>22</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Forma de onda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lpstr>¿Cómo detectar las altas capacidades en el aula?.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detectar las altas capacidades en el aula?.</dc:title>
  <dc:creator>USER</dc:creator>
  <cp:lastModifiedBy>USER</cp:lastModifiedBy>
  <cp:revision>45</cp:revision>
  <dcterms:created xsi:type="dcterms:W3CDTF">2017-06-18T22:37:09Z</dcterms:created>
  <dcterms:modified xsi:type="dcterms:W3CDTF">2017-06-27T21:19:05Z</dcterms:modified>
</cp:coreProperties>
</file>